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6858000" cy="9144000"/>
  <p:embeddedFontLst>
    <p:embeddedFont>
      <p:font typeface="Montserrat Classic" panose="00000500000000000000"/>
      <p:regular r:id="rId21"/>
    </p:embeddedFont>
    <p:embeddedFont>
      <p:font typeface="Montserrat Classic Bold" panose="00000800000000000000"/>
      <p:regular r:id="rId22"/>
    </p:embeddedFont>
    <p:embeddedFont>
      <p:font typeface="Arimo" panose="020B0604020202020204"/>
      <p:regular r:id="rId23"/>
    </p:embeddedFont>
    <p:embeddedFont>
      <p:font typeface="Arimo Bold" panose="020B0704020202020204"/>
      <p:regular r:id="rId24"/>
    </p:embeddedFont>
    <p:embeddedFont>
      <p:font typeface="Arimo Italics" panose="020B0604020202090204"/>
      <p:regular r:id="rId25"/>
    </p:embeddedFont>
    <p:embeddedFont>
      <p:font typeface="Arimo Bold Italics" panose="020B0704020202090204"/>
      <p:regular r:id="rId26"/>
    </p:embeddedFont>
    <p:embeddedFont>
      <p:font typeface="Montserrat Light" panose="00000400000000000000"/>
      <p:regular r:id="rId27"/>
    </p:embeddedFont>
    <p:embeddedFont>
      <p:font typeface="Montserrat Light Bold" panose="00000800000000000000"/>
      <p:regular r:id="rId28"/>
    </p:embeddedFont>
    <p:embeddedFont>
      <p:font typeface="Montserrat Light Italics" panose="00000400000000000000"/>
      <p:regular r:id="rId29"/>
    </p:embeddedFont>
    <p:embeddedFont>
      <p:font typeface="Montserrat Light Bold Italics" panose="00000800000000000000"/>
      <p:regular r:id="rId30"/>
    </p:embeddedFont>
    <p:embeddedFont>
      <p:font typeface="Open Sans Extra Bold" panose="020B0906030804020204"/>
      <p:regular r:id="rId31"/>
    </p:embeddedFont>
    <p:embeddedFont>
      <p:font typeface="Open Sans Extra Bold Italics" panose="020B0906030804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font" Target="fonts/font12.fntdata"/><Relationship Id="rId31" Type="http://schemas.openxmlformats.org/officeDocument/2006/relationships/font" Target="fonts/font11.fntdata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.jpeg"/><Relationship Id="rId7" Type="http://schemas.openxmlformats.org/officeDocument/2006/relationships/image" Target="../media/image9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24993" y="5967575"/>
            <a:ext cx="19537985" cy="511828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3" name="Picture 3"/>
          <p:cNvPicPr>
            <a:picLocks noChangeAspect="true"/>
          </p:cNvPicPr>
          <p:nvPr/>
        </p:nvPicPr>
        <p:blipFill>
          <a:blip r:embed="rId1"/>
          <a:srcRect t="30869" b="33191"/>
          <a:stretch>
            <a:fillRect/>
          </a:stretch>
        </p:blipFill>
        <p:spPr>
          <a:xfrm>
            <a:off x="-780803" y="6479403"/>
            <a:ext cx="19849606" cy="47528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94889" y="-1131288"/>
            <a:ext cx="4243553" cy="619518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0">
            <a:off x="4185545" y="1540419"/>
            <a:ext cx="15494658" cy="3523481"/>
            <a:chOff x="0" y="0"/>
            <a:chExt cx="20659544" cy="4697974"/>
          </a:xfrm>
        </p:grpSpPr>
        <p:sp>
          <p:nvSpPr>
            <p:cNvPr id="6" name="TextBox 6"/>
            <p:cNvSpPr txBox="true"/>
            <p:nvPr/>
          </p:nvSpPr>
          <p:spPr>
            <a:xfrm>
              <a:off x="0" y="1196483"/>
              <a:ext cx="20659544" cy="231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505"/>
                </a:lnSpc>
              </a:pPr>
              <a:r>
                <a:rPr lang="en-US" sz="12505" spc="250">
                  <a:solidFill>
                    <a:srgbClr val="F8CF2C"/>
                  </a:solidFill>
                  <a:latin typeface="Montserrat Classic Bold"/>
                </a:rPr>
                <a:t>PHOS4</a:t>
              </a:r>
              <a:endParaRPr lang="en-US" sz="12505" spc="250">
                <a:solidFill>
                  <a:srgbClr val="F8CF2C"/>
                </a:solidFill>
                <a:latin typeface="Montserrat Classic Bold"/>
              </a:endParaRPr>
            </a:p>
          </p:txBody>
        </p:sp>
        <p:sp>
          <p:nvSpPr>
            <p:cNvPr id="7" name="TextBox 7"/>
            <p:cNvSpPr txBox="true"/>
            <p:nvPr/>
          </p:nvSpPr>
          <p:spPr>
            <a:xfrm>
              <a:off x="0" y="4040065"/>
              <a:ext cx="20659544" cy="657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5"/>
                </a:lnSpc>
              </a:pPr>
              <a:r>
                <a:rPr lang="en-US" sz="3095" spc="123">
                  <a:solidFill>
                    <a:srgbClr val="FFFEE6"/>
                  </a:solidFill>
                  <a:latin typeface="Montserrat Classic"/>
                </a:rPr>
                <a:t>BANDTEC</a:t>
              </a:r>
              <a:endParaRPr lang="en-US" sz="3095" spc="123">
                <a:solidFill>
                  <a:srgbClr val="FFFEE6"/>
                </a:solidFill>
                <a:latin typeface="Montserrat Classic"/>
              </a:endParaRPr>
            </a:p>
          </p:txBody>
        </p:sp>
        <p:sp>
          <p:nvSpPr>
            <p:cNvPr id="8" name="TextBox 8"/>
            <p:cNvSpPr txBox="true"/>
            <p:nvPr/>
          </p:nvSpPr>
          <p:spPr>
            <a:xfrm>
              <a:off x="0" y="-47625"/>
              <a:ext cx="20659544" cy="773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45"/>
                </a:lnSpc>
              </a:pPr>
              <a:r>
                <a:rPr lang="en-US" sz="3575" spc="178">
                  <a:solidFill>
                    <a:srgbClr val="FFFEE6"/>
                  </a:solidFill>
                  <a:latin typeface="Montserrat Classic"/>
                </a:rPr>
                <a:t>SPRINT 1</a:t>
              </a:r>
              <a:endParaRPr lang="en-US" sz="3575" spc="178">
                <a:solidFill>
                  <a:srgbClr val="FFFEE6"/>
                </a:solidFill>
                <a:latin typeface="Montserrat Classic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true"/>
          <p:nvPr/>
        </p:nvSpPr>
        <p:spPr>
          <a:xfrm>
            <a:off x="6291594" y="1019175"/>
            <a:ext cx="570481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130">
                <a:solidFill>
                  <a:srgbClr val="F8CF2C"/>
                </a:solidFill>
                <a:latin typeface="Montserrat Classic"/>
              </a:rPr>
              <a:t>BENEFÍCIOS:</a:t>
            </a:r>
            <a:endParaRPr lang="en-US" sz="6500" spc="130">
              <a:solidFill>
                <a:srgbClr val="F8CF2C"/>
              </a:solidFill>
              <a:latin typeface="Montserrat Classic"/>
            </a:endParaRPr>
          </a:p>
        </p:txBody>
      </p:sp>
      <p:sp>
        <p:nvSpPr>
          <p:cNvPr id="3" name="TextBox 3"/>
          <p:cNvSpPr txBox="true"/>
          <p:nvPr/>
        </p:nvSpPr>
        <p:spPr>
          <a:xfrm>
            <a:off x="11941837" y="9681845"/>
            <a:ext cx="5965163" cy="2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 spc="102">
                <a:solidFill>
                  <a:srgbClr val="FFFEE6"/>
                </a:solidFill>
                <a:latin typeface="Montserrat Classic"/>
              </a:rPr>
              <a:t>PHOS4| 2020</a:t>
            </a:r>
            <a:endParaRPr lang="en-US" sz="1700" spc="102">
              <a:solidFill>
                <a:srgbClr val="FFFEE6"/>
              </a:solidFill>
              <a:latin typeface="Montserrat Classic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1319673" y="7832963"/>
            <a:ext cx="3260063" cy="897261"/>
            <a:chOff x="0" y="0"/>
            <a:chExt cx="4346750" cy="1196349"/>
          </a:xfrm>
        </p:grpSpPr>
        <p:sp>
          <p:nvSpPr>
            <p:cNvPr id="5" name="TextBox 5"/>
            <p:cNvSpPr txBox="true"/>
            <p:nvPr/>
          </p:nvSpPr>
          <p:spPr>
            <a:xfrm>
              <a:off x="0" y="-57150"/>
              <a:ext cx="434675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PRODUTIVIDADE</a:t>
              </a:r>
              <a:endParaRPr lang="en-US" sz="2800" spc="70">
                <a:solidFill>
                  <a:srgbClr val="FFFEE6"/>
                </a:solidFill>
                <a:latin typeface="Montserrat Classic"/>
              </a:endParaRPr>
            </a:p>
          </p:txBody>
        </p:sp>
        <p:sp>
          <p:nvSpPr>
            <p:cNvPr id="6" name="TextBox 6"/>
            <p:cNvSpPr txBox="true"/>
            <p:nvPr/>
          </p:nvSpPr>
          <p:spPr>
            <a:xfrm>
              <a:off x="0" y="772169"/>
              <a:ext cx="429595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3679226" y="7817723"/>
            <a:ext cx="3260063" cy="897261"/>
            <a:chOff x="0" y="0"/>
            <a:chExt cx="4346750" cy="1196349"/>
          </a:xfrm>
        </p:grpSpPr>
        <p:sp>
          <p:nvSpPr>
            <p:cNvPr id="8" name="TextBox 8"/>
            <p:cNvSpPr txBox="true"/>
            <p:nvPr/>
          </p:nvSpPr>
          <p:spPr>
            <a:xfrm>
              <a:off x="0" y="-57150"/>
              <a:ext cx="434675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VIDA ÚTIL</a:t>
              </a:r>
              <a:endParaRPr lang="en-US" sz="2800" spc="70">
                <a:solidFill>
                  <a:srgbClr val="FFFEE6"/>
                </a:solidFill>
                <a:latin typeface="Montserrat Classic"/>
              </a:endParaRPr>
            </a:p>
          </p:txBody>
        </p:sp>
        <p:sp>
          <p:nvSpPr>
            <p:cNvPr id="9" name="TextBox 9"/>
            <p:cNvSpPr txBox="true"/>
            <p:nvPr/>
          </p:nvSpPr>
          <p:spPr>
            <a:xfrm>
              <a:off x="0" y="772169"/>
              <a:ext cx="429595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7182968" y="7832963"/>
            <a:ext cx="3418813" cy="866782"/>
            <a:chOff x="0" y="0"/>
            <a:chExt cx="4558417" cy="1155709"/>
          </a:xfrm>
        </p:grpSpPr>
        <p:sp>
          <p:nvSpPr>
            <p:cNvPr id="11" name="TextBox 11"/>
            <p:cNvSpPr txBox="true"/>
            <p:nvPr/>
          </p:nvSpPr>
          <p:spPr>
            <a:xfrm>
              <a:off x="0" y="-47625"/>
              <a:ext cx="4558417" cy="57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 spc="65">
                  <a:solidFill>
                    <a:srgbClr val="FFFEE6"/>
                  </a:solidFill>
                  <a:latin typeface="Montserrat Classic"/>
                </a:rPr>
                <a:t>SUSTENTABILIADE</a:t>
              </a:r>
              <a:endParaRPr lang="en-US" sz="2600" spc="65">
                <a:solidFill>
                  <a:srgbClr val="FFFEE6"/>
                </a:solidFill>
                <a:latin typeface="Montserrat Classic"/>
              </a:endParaRPr>
            </a:p>
          </p:txBody>
        </p:sp>
        <p:sp>
          <p:nvSpPr>
            <p:cNvPr id="12" name="TextBox 12"/>
            <p:cNvSpPr txBox="true"/>
            <p:nvPr/>
          </p:nvSpPr>
          <p:spPr>
            <a:xfrm>
              <a:off x="0" y="731529"/>
              <a:ext cx="4505143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</p:grpSp>
      <p:sp>
        <p:nvSpPr>
          <p:cNvPr id="13" name="AutoShape 1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14" name="Picture 14"/>
          <p:cNvPicPr>
            <a:picLocks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93116" y="3614864"/>
            <a:ext cx="3713177" cy="381901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2"/>
          <a:srcRect l="3584" b="1120"/>
          <a:stretch>
            <a:fillRect/>
          </a:stretch>
        </p:blipFill>
        <p:spPr>
          <a:xfrm>
            <a:off x="6981156" y="3463753"/>
            <a:ext cx="3464119" cy="397012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true"/>
          </p:cNvPicPr>
          <p:nvPr/>
        </p:nvPicPr>
        <p:blipFill>
          <a:blip r:embed="rId3"/>
          <a:srcRect r="4902"/>
          <a:stretch>
            <a:fillRect/>
          </a:stretch>
        </p:blipFill>
        <p:spPr>
          <a:xfrm>
            <a:off x="12012311" y="4503737"/>
            <a:ext cx="4926978" cy="29301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869421" y="-1554228"/>
            <a:ext cx="7240488" cy="1057042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7992137" y="3730986"/>
            <a:ext cx="10156163" cy="2891169"/>
            <a:chOff x="0" y="0"/>
            <a:chExt cx="13541550" cy="3854891"/>
          </a:xfrm>
        </p:grpSpPr>
        <p:sp>
          <p:nvSpPr>
            <p:cNvPr id="4" name="TextBox 4"/>
            <p:cNvSpPr txBox="true"/>
            <p:nvPr/>
          </p:nvSpPr>
          <p:spPr>
            <a:xfrm>
              <a:off x="0" y="66675"/>
              <a:ext cx="13541550" cy="1558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252827"/>
                  </a:solidFill>
                  <a:latin typeface="Montserrat Classic Bold"/>
                </a:rPr>
                <a:t>CONTEXTO:</a:t>
              </a:r>
              <a:endParaRPr lang="en-US" sz="8000" spc="160">
                <a:solidFill>
                  <a:srgbClr val="252827"/>
                </a:solidFill>
                <a:latin typeface="Montserrat Classic Bold"/>
              </a:endParaRPr>
            </a:p>
          </p:txBody>
        </p:sp>
        <p:sp>
          <p:nvSpPr>
            <p:cNvPr id="5" name="TextBox 5"/>
            <p:cNvSpPr txBox="true"/>
            <p:nvPr/>
          </p:nvSpPr>
          <p:spPr>
            <a:xfrm>
              <a:off x="0" y="3374831"/>
              <a:ext cx="13541550" cy="48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</a:p>
          </p:txBody>
        </p:sp>
        <p:sp>
          <p:nvSpPr>
            <p:cNvPr id="6" name="TextBox 6"/>
            <p:cNvSpPr txBox="true"/>
            <p:nvPr/>
          </p:nvSpPr>
          <p:spPr>
            <a:xfrm>
              <a:off x="0" y="1951567"/>
              <a:ext cx="135415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</a:p>
          </p:txBody>
        </p:sp>
      </p:grpSp>
      <p:sp>
        <p:nvSpPr>
          <p:cNvPr id="7" name="TextBox 7"/>
          <p:cNvSpPr txBox="true"/>
          <p:nvPr/>
        </p:nvSpPr>
        <p:spPr>
          <a:xfrm>
            <a:off x="11941837" y="9681845"/>
            <a:ext cx="5965163" cy="2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 spc="102">
                <a:solidFill>
                  <a:srgbClr val="252827"/>
                </a:solidFill>
                <a:latin typeface="Montserrat Classic"/>
              </a:rPr>
              <a:t>PHOS4 | 2020</a:t>
            </a:r>
            <a:endParaRPr lang="en-US" sz="1700" spc="102">
              <a:solidFill>
                <a:srgbClr val="252827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47863" y="3813228"/>
            <a:ext cx="21583726" cy="103168"/>
          </a:xfrm>
          <a:prstGeom prst="rect">
            <a:avLst/>
          </a:prstGeom>
          <a:solidFill>
            <a:srgbClr val="252827"/>
          </a:solidFill>
        </p:spPr>
      </p:sp>
      <p:grpSp>
        <p:nvGrpSpPr>
          <p:cNvPr id="3" name="Group 3"/>
          <p:cNvGrpSpPr/>
          <p:nvPr/>
        </p:nvGrpSpPr>
        <p:grpSpPr>
          <a:xfrm rot="0">
            <a:off x="1330325" y="3721907"/>
            <a:ext cx="388978" cy="38897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52827"/>
            </a:solidFill>
          </p:spPr>
        </p:sp>
      </p:grpSp>
      <p:sp>
        <p:nvSpPr>
          <p:cNvPr id="5" name="TextBox 5"/>
          <p:cNvSpPr txBox="true"/>
          <p:nvPr/>
        </p:nvSpPr>
        <p:spPr>
          <a:xfrm>
            <a:off x="1028700" y="1227901"/>
            <a:ext cx="15413963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45"/>
              </a:lnSpc>
            </a:pPr>
            <a:r>
              <a:rPr lang="en-US" sz="7950" spc="159">
                <a:solidFill>
                  <a:srgbClr val="252827"/>
                </a:solidFill>
                <a:latin typeface="Montserrat Classic Bold"/>
              </a:rPr>
              <a:t>COMO ADQUIRIR?</a:t>
            </a:r>
            <a:endParaRPr lang="en-US" sz="7950" spc="159">
              <a:solidFill>
                <a:srgbClr val="252827"/>
              </a:solidFill>
              <a:latin typeface="Montserrat Classic Bold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5669736" y="3670323"/>
            <a:ext cx="388978" cy="38897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52827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9691647" y="3721907"/>
            <a:ext cx="388978" cy="38897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52827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14162709" y="3721907"/>
            <a:ext cx="388978" cy="38897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52827"/>
            </a:solidFill>
          </p:spPr>
        </p:sp>
      </p:grpSp>
      <p:pic>
        <p:nvPicPr>
          <p:cNvPr id="12" name="Picture 12"/>
          <p:cNvPicPr>
            <a:picLocks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28700" y="5551811"/>
            <a:ext cx="3201988" cy="320198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144625" y="5595468"/>
            <a:ext cx="3114675" cy="311467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true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69736" y="5833593"/>
            <a:ext cx="2638425" cy="263842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691647" y="5501805"/>
            <a:ext cx="2970213" cy="2970213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0">
            <a:off x="1524814" y="4651375"/>
            <a:ext cx="2707613" cy="893452"/>
            <a:chOff x="0" y="0"/>
            <a:chExt cx="3610150" cy="1191269"/>
          </a:xfrm>
        </p:grpSpPr>
        <p:sp>
          <p:nvSpPr>
            <p:cNvPr id="17" name="TextBox 17"/>
            <p:cNvSpPr txBox="true"/>
            <p:nvPr/>
          </p:nvSpPr>
          <p:spPr>
            <a:xfrm>
              <a:off x="0" y="-57150"/>
              <a:ext cx="361015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SIMULAÇÃO</a:t>
              </a:r>
              <a:endParaRPr lang="en-US" sz="2800" spc="7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18" name="TextBox 18"/>
            <p:cNvSpPr txBox="true"/>
            <p:nvPr/>
          </p:nvSpPr>
          <p:spPr>
            <a:xfrm>
              <a:off x="0" y="772169"/>
              <a:ext cx="3559350" cy="41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25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5864225" y="4654550"/>
            <a:ext cx="2707613" cy="897261"/>
            <a:chOff x="0" y="0"/>
            <a:chExt cx="3610150" cy="1196349"/>
          </a:xfrm>
        </p:grpSpPr>
        <p:sp>
          <p:nvSpPr>
            <p:cNvPr id="20" name="TextBox 20"/>
            <p:cNvSpPr txBox="true"/>
            <p:nvPr/>
          </p:nvSpPr>
          <p:spPr>
            <a:xfrm>
              <a:off x="0" y="-57150"/>
              <a:ext cx="361015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CONTATO</a:t>
              </a:r>
              <a:endParaRPr lang="en-US" sz="2800" spc="7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21" name="TextBox 21"/>
            <p:cNvSpPr txBox="true"/>
            <p:nvPr/>
          </p:nvSpPr>
          <p:spPr>
            <a:xfrm>
              <a:off x="0" y="772169"/>
              <a:ext cx="355935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9886136" y="4634547"/>
            <a:ext cx="2945738" cy="897261"/>
            <a:chOff x="0" y="0"/>
            <a:chExt cx="3927650" cy="1196349"/>
          </a:xfrm>
        </p:grpSpPr>
        <p:sp>
          <p:nvSpPr>
            <p:cNvPr id="23" name="TextBox 23"/>
            <p:cNvSpPr txBox="true"/>
            <p:nvPr/>
          </p:nvSpPr>
          <p:spPr>
            <a:xfrm>
              <a:off x="0" y="-57150"/>
              <a:ext cx="392765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IMPLANTAÇÃO</a:t>
              </a:r>
              <a:endParaRPr lang="en-US" sz="2800" spc="7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24" name="TextBox 24"/>
            <p:cNvSpPr txBox="true"/>
            <p:nvPr/>
          </p:nvSpPr>
          <p:spPr>
            <a:xfrm>
              <a:off x="0" y="772169"/>
              <a:ext cx="3872383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</p:grpSp>
      <p:grpSp>
        <p:nvGrpSpPr>
          <p:cNvPr id="25" name="Group 25"/>
          <p:cNvGrpSpPr/>
          <p:nvPr/>
        </p:nvGrpSpPr>
        <p:grpSpPr>
          <a:xfrm rot="0">
            <a:off x="14357198" y="4651375"/>
            <a:ext cx="2707613" cy="897261"/>
            <a:chOff x="0" y="0"/>
            <a:chExt cx="3610150" cy="1196349"/>
          </a:xfrm>
        </p:grpSpPr>
        <p:sp>
          <p:nvSpPr>
            <p:cNvPr id="26" name="TextBox 26"/>
            <p:cNvSpPr txBox="true"/>
            <p:nvPr/>
          </p:nvSpPr>
          <p:spPr>
            <a:xfrm>
              <a:off x="0" y="-57150"/>
              <a:ext cx="361015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ECONOMIA</a:t>
              </a:r>
              <a:endParaRPr lang="en-US" sz="2800" spc="7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27" name="TextBox 27"/>
            <p:cNvSpPr txBox="true"/>
            <p:nvPr/>
          </p:nvSpPr>
          <p:spPr>
            <a:xfrm>
              <a:off x="0" y="772169"/>
              <a:ext cx="355935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</p:grpSp>
      <p:sp>
        <p:nvSpPr>
          <p:cNvPr id="28" name="TextBox 28"/>
          <p:cNvSpPr txBox="true"/>
          <p:nvPr/>
        </p:nvSpPr>
        <p:spPr>
          <a:xfrm>
            <a:off x="11941837" y="9681845"/>
            <a:ext cx="5965163" cy="2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 spc="102">
                <a:solidFill>
                  <a:srgbClr val="252827"/>
                </a:solidFill>
                <a:latin typeface="Montserrat Classic"/>
              </a:rPr>
              <a:t>PHOS4 | 2020</a:t>
            </a:r>
            <a:endParaRPr lang="en-US" sz="1700" spc="102">
              <a:solidFill>
                <a:srgbClr val="252827"/>
              </a:solidFill>
              <a:latin typeface="Montserrat Classic"/>
            </a:endParaRPr>
          </a:p>
        </p:txBody>
      </p:sp>
      <p:sp>
        <p:nvSpPr>
          <p:cNvPr id="29" name="TextBox 29"/>
          <p:cNvSpPr txBox="true"/>
          <p:nvPr/>
        </p:nvSpPr>
        <p:spPr>
          <a:xfrm>
            <a:off x="1524814" y="2838476"/>
            <a:ext cx="608124" cy="83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5"/>
              </a:lnSpc>
            </a:pPr>
            <a:r>
              <a:rPr lang="en-US" sz="4895">
                <a:solidFill>
                  <a:srgbClr val="2B2A28"/>
                </a:solidFill>
                <a:latin typeface="Open Sans Extra Bold"/>
              </a:rPr>
              <a:t>1º</a:t>
            </a:r>
            <a:endParaRPr lang="en-US" sz="4895">
              <a:solidFill>
                <a:srgbClr val="2B2A28"/>
              </a:solidFill>
              <a:latin typeface="Open Sans Extra Bold"/>
            </a:endParaRPr>
          </a:p>
        </p:txBody>
      </p:sp>
      <p:sp>
        <p:nvSpPr>
          <p:cNvPr id="30" name="TextBox 30"/>
          <p:cNvSpPr txBox="true"/>
          <p:nvPr/>
        </p:nvSpPr>
        <p:spPr>
          <a:xfrm>
            <a:off x="14357198" y="2838476"/>
            <a:ext cx="608124" cy="83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5"/>
              </a:lnSpc>
            </a:pPr>
            <a:r>
              <a:rPr lang="en-US" sz="4895">
                <a:solidFill>
                  <a:srgbClr val="2B2A28"/>
                </a:solidFill>
                <a:latin typeface="Open Sans Extra Bold"/>
              </a:rPr>
              <a:t>4º</a:t>
            </a:r>
            <a:endParaRPr lang="en-US" sz="4895">
              <a:solidFill>
                <a:srgbClr val="2B2A28"/>
              </a:solidFill>
              <a:latin typeface="Open Sans Extra Bold"/>
            </a:endParaRPr>
          </a:p>
        </p:txBody>
      </p:sp>
      <p:sp>
        <p:nvSpPr>
          <p:cNvPr id="31" name="TextBox 31"/>
          <p:cNvSpPr txBox="true"/>
          <p:nvPr/>
        </p:nvSpPr>
        <p:spPr>
          <a:xfrm>
            <a:off x="9886136" y="2838476"/>
            <a:ext cx="608124" cy="83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5"/>
              </a:lnSpc>
            </a:pPr>
            <a:r>
              <a:rPr lang="en-US" sz="4895">
                <a:solidFill>
                  <a:srgbClr val="2B2A28"/>
                </a:solidFill>
                <a:latin typeface="Open Sans Extra Bold"/>
              </a:rPr>
              <a:t>3º</a:t>
            </a:r>
            <a:endParaRPr lang="en-US" sz="4895">
              <a:solidFill>
                <a:srgbClr val="2B2A28"/>
              </a:solidFill>
              <a:latin typeface="Open Sans Extra Bold"/>
            </a:endParaRPr>
          </a:p>
        </p:txBody>
      </p:sp>
      <p:sp>
        <p:nvSpPr>
          <p:cNvPr id="32" name="TextBox 32"/>
          <p:cNvSpPr txBox="true"/>
          <p:nvPr/>
        </p:nvSpPr>
        <p:spPr>
          <a:xfrm>
            <a:off x="5864225" y="2838476"/>
            <a:ext cx="608124" cy="83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5"/>
              </a:lnSpc>
            </a:pPr>
            <a:r>
              <a:rPr lang="en-US" sz="4895">
                <a:solidFill>
                  <a:srgbClr val="2B2A28"/>
                </a:solidFill>
                <a:latin typeface="Open Sans Extra Bold"/>
              </a:rPr>
              <a:t>2º</a:t>
            </a:r>
            <a:endParaRPr lang="en-US" sz="4895">
              <a:solidFill>
                <a:srgbClr val="2B2A28"/>
              </a:solidFill>
              <a:latin typeface="Open Sans Extra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1">
            <a:alphaModFix amt="15000"/>
          </a:blip>
          <a:srcRect t="33428" b="27664"/>
          <a:stretch>
            <a:fillRect/>
          </a:stretch>
        </p:blipFill>
        <p:spPr>
          <a:xfrm>
            <a:off x="-644719" y="-660250"/>
            <a:ext cx="19577438" cy="5068347"/>
          </a:xfrm>
          <a:prstGeom prst="rect">
            <a:avLst/>
          </a:prstGeom>
        </p:spPr>
      </p:pic>
      <p:sp>
        <p:nvSpPr>
          <p:cNvPr id="3" name="TextBox 3"/>
          <p:cNvSpPr txBox="true"/>
          <p:nvPr/>
        </p:nvSpPr>
        <p:spPr>
          <a:xfrm>
            <a:off x="1243178" y="1163669"/>
            <a:ext cx="1484246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130">
                <a:solidFill>
                  <a:srgbClr val="252827"/>
                </a:solidFill>
                <a:latin typeface="Montserrat Classic"/>
              </a:rPr>
              <a:t>FUNCIONALIDADES:</a:t>
            </a:r>
            <a:endParaRPr lang="en-US" sz="6500" spc="130">
              <a:solidFill>
                <a:srgbClr val="252827"/>
              </a:solidFill>
              <a:latin typeface="Montserrat Classic"/>
            </a:endParaRPr>
          </a:p>
        </p:txBody>
      </p:sp>
      <p:sp>
        <p:nvSpPr>
          <p:cNvPr id="4" name="AutoShape 4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5" name="Picture 5"/>
          <p:cNvPicPr>
            <a:picLocks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3231" y="3587375"/>
            <a:ext cx="3022357" cy="33595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593606" y="3123000"/>
            <a:ext cx="2197041" cy="36770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832100"/>
            <a:ext cx="4460488" cy="4114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1241036" y="7164946"/>
            <a:ext cx="4822163" cy="1469396"/>
            <a:chOff x="0" y="0"/>
            <a:chExt cx="6429550" cy="1959195"/>
          </a:xfrm>
        </p:grpSpPr>
        <p:sp>
          <p:nvSpPr>
            <p:cNvPr id="9" name="TextBox 9"/>
            <p:cNvSpPr txBox="true"/>
            <p:nvPr/>
          </p:nvSpPr>
          <p:spPr>
            <a:xfrm>
              <a:off x="0" y="-57150"/>
              <a:ext cx="642955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PLATAFORMA DIGITAL</a:t>
              </a:r>
              <a:endParaRPr lang="en-US" sz="2800" spc="7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10" name="TextBox 10"/>
            <p:cNvSpPr txBox="true"/>
            <p:nvPr/>
          </p:nvSpPr>
          <p:spPr>
            <a:xfrm>
              <a:off x="0" y="1535015"/>
              <a:ext cx="642955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id="11" name="TextBox 11"/>
            <p:cNvSpPr txBox="true"/>
            <p:nvPr/>
          </p:nvSpPr>
          <p:spPr>
            <a:xfrm>
              <a:off x="0" y="772169"/>
              <a:ext cx="6429550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6548180" y="7164946"/>
            <a:ext cx="4822163" cy="1469396"/>
            <a:chOff x="0" y="0"/>
            <a:chExt cx="6429550" cy="1959195"/>
          </a:xfrm>
        </p:grpSpPr>
        <p:sp>
          <p:nvSpPr>
            <p:cNvPr id="13" name="TextBox 13"/>
            <p:cNvSpPr txBox="true"/>
            <p:nvPr/>
          </p:nvSpPr>
          <p:spPr>
            <a:xfrm>
              <a:off x="0" y="-57150"/>
              <a:ext cx="642955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GESTÃO FACILITADA</a:t>
              </a:r>
              <a:endParaRPr lang="en-US" sz="2800" spc="7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14" name="TextBox 14"/>
            <p:cNvSpPr txBox="true"/>
            <p:nvPr/>
          </p:nvSpPr>
          <p:spPr>
            <a:xfrm>
              <a:off x="0" y="1535015"/>
              <a:ext cx="642955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id="15" name="TextBox 15"/>
            <p:cNvSpPr txBox="true"/>
            <p:nvPr/>
          </p:nvSpPr>
          <p:spPr>
            <a:xfrm>
              <a:off x="0" y="772169"/>
              <a:ext cx="6429550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12778284" y="7164946"/>
            <a:ext cx="4822163" cy="1469396"/>
            <a:chOff x="0" y="0"/>
            <a:chExt cx="6429550" cy="1959195"/>
          </a:xfrm>
        </p:grpSpPr>
        <p:sp>
          <p:nvSpPr>
            <p:cNvPr id="17" name="TextBox 17"/>
            <p:cNvSpPr txBox="true"/>
            <p:nvPr/>
          </p:nvSpPr>
          <p:spPr>
            <a:xfrm>
              <a:off x="0" y="-57150"/>
              <a:ext cx="642955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CONSUMO EFICIENTE</a:t>
              </a:r>
              <a:endParaRPr lang="en-US" sz="2800" spc="7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18" name="TextBox 18"/>
            <p:cNvSpPr txBox="true"/>
            <p:nvPr/>
          </p:nvSpPr>
          <p:spPr>
            <a:xfrm>
              <a:off x="0" y="1535015"/>
              <a:ext cx="642955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id="19" name="TextBox 19"/>
            <p:cNvSpPr txBox="true"/>
            <p:nvPr/>
          </p:nvSpPr>
          <p:spPr>
            <a:xfrm>
              <a:off x="0" y="772169"/>
              <a:ext cx="6429550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  <p:sp>
        <p:nvSpPr>
          <p:cNvPr id="20" name="TextBox 20"/>
          <p:cNvSpPr txBox="true"/>
          <p:nvPr/>
        </p:nvSpPr>
        <p:spPr>
          <a:xfrm>
            <a:off x="11941837" y="9681845"/>
            <a:ext cx="5965163" cy="2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 spc="102">
                <a:solidFill>
                  <a:srgbClr val="252827"/>
                </a:solidFill>
                <a:latin typeface="Montserrat Classic"/>
              </a:rPr>
              <a:t>PHOS4 | 2020</a:t>
            </a:r>
            <a:endParaRPr lang="en-US" sz="1700" spc="102">
              <a:solidFill>
                <a:srgbClr val="252827"/>
              </a:solidFill>
              <a:latin typeface="Montserrat Classic"/>
            </a:endParaRPr>
          </a:p>
        </p:txBody>
      </p:sp>
      <p:sp>
        <p:nvSpPr>
          <p:cNvPr id="21" name="TextBox 21"/>
          <p:cNvSpPr txBox="true"/>
          <p:nvPr/>
        </p:nvSpPr>
        <p:spPr>
          <a:xfrm>
            <a:off x="9139238" y="5008245"/>
            <a:ext cx="9525" cy="66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</a:p>
          <a:p>
            <a:pPr algn="ctr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id="22" name="TextBox 22"/>
          <p:cNvSpPr txBox="true"/>
          <p:nvPr/>
        </p:nvSpPr>
        <p:spPr>
          <a:xfrm>
            <a:off x="9110662" y="5008245"/>
            <a:ext cx="9525" cy="66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</a:p>
          <a:p>
            <a:pPr algn="ctr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rcRect l="6430" t="33771" r="5224" b="3317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true"/>
          <p:nvPr/>
        </p:nvSpPr>
        <p:spPr>
          <a:xfrm>
            <a:off x="4098674" y="3972877"/>
            <a:ext cx="10090653" cy="230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5"/>
              </a:lnSpc>
            </a:pPr>
          </a:p>
          <a:p>
            <a:pPr algn="ctr">
              <a:lnSpc>
                <a:spcPts val="3045"/>
              </a:lnSpc>
            </a:pPr>
            <a:r>
              <a:rPr lang="en-US" sz="2175" spc="54">
                <a:solidFill>
                  <a:srgbClr val="FFFEE6"/>
                </a:solidFill>
                <a:latin typeface="Montserrat Light"/>
              </a:rPr>
              <a:t>A palavra Fósforo significa etimológicamente "luz brilhante", e assim como a luz, a PHOS4 tem como objetivo facilitar a vizualização do caminho das empresas, especificamente fornecendo maior desempenho quanto ao consumo de recursos relacionados a iluminação, tudo isso com um preço justo e inteligencia.</a:t>
            </a:r>
            <a:endParaRPr lang="en-US" sz="2175" spc="54">
              <a:solidFill>
                <a:srgbClr val="FFFEE6"/>
              </a:solidFill>
              <a:latin typeface="Montserrat Light"/>
            </a:endParaRPr>
          </a:p>
        </p:txBody>
      </p:sp>
      <p:sp>
        <p:nvSpPr>
          <p:cNvPr id="3" name="TextBox 3"/>
          <p:cNvSpPr txBox="true"/>
          <p:nvPr/>
        </p:nvSpPr>
        <p:spPr>
          <a:xfrm>
            <a:off x="11941837" y="9681845"/>
            <a:ext cx="5965163" cy="2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650" spc="99">
                <a:solidFill>
                  <a:srgbClr val="FFFEE6"/>
                </a:solidFill>
                <a:latin typeface="Montserrat Classic"/>
              </a:rPr>
              <a:t>PHOS4</a:t>
            </a:r>
            <a:r>
              <a:rPr lang="en-US" sz="1700" spc="102">
                <a:solidFill>
                  <a:srgbClr val="FFFEE6"/>
                </a:solidFill>
                <a:latin typeface="Montserrat Classic"/>
              </a:rPr>
              <a:t> | 2020</a:t>
            </a:r>
            <a:endParaRPr lang="en-US" sz="1700" spc="102">
              <a:solidFill>
                <a:srgbClr val="FFFEE6"/>
              </a:solidFill>
              <a:latin typeface="Montserrat Classic"/>
            </a:endParaRPr>
          </a:p>
        </p:txBody>
      </p:sp>
      <p:sp>
        <p:nvSpPr>
          <p:cNvPr id="4" name="TextBox 4"/>
          <p:cNvSpPr txBox="true"/>
          <p:nvPr/>
        </p:nvSpPr>
        <p:spPr>
          <a:xfrm>
            <a:off x="1386161" y="777875"/>
            <a:ext cx="5425026" cy="227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Por que </a:t>
            </a:r>
            <a:endParaRPr lang="en-US" sz="8000" spc="160">
              <a:solidFill>
                <a:srgbClr val="F8CF2C"/>
              </a:solidFill>
              <a:latin typeface="Montserrat Classic Bold"/>
            </a:endParaRPr>
          </a:p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PHOS4?</a:t>
            </a:r>
            <a:endParaRPr lang="en-US" sz="8000" spc="160">
              <a:solidFill>
                <a:srgbClr val="F8CF2C"/>
              </a:solidFill>
              <a:latin typeface="Montserrat Classic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243329" y="-1848207"/>
            <a:ext cx="7494051" cy="10940608"/>
          </a:xfrm>
          <a:prstGeom prst="rect">
            <a:avLst/>
          </a:prstGeom>
        </p:spPr>
      </p:pic>
      <p:sp>
        <p:nvSpPr>
          <p:cNvPr id="3" name="TextBox 3"/>
          <p:cNvSpPr txBox="true"/>
          <p:nvPr/>
        </p:nvSpPr>
        <p:spPr>
          <a:xfrm>
            <a:off x="7103137" y="1095375"/>
            <a:ext cx="10156163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Obrigado!</a:t>
            </a:r>
            <a:endParaRPr lang="en-US" sz="8000" spc="160">
              <a:solidFill>
                <a:srgbClr val="F8CF2C"/>
              </a:solidFill>
              <a:latin typeface="Montserrat Classic Bold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7230137" y="4164978"/>
            <a:ext cx="8371813" cy="4347197"/>
            <a:chOff x="0" y="0"/>
            <a:chExt cx="11162417" cy="5796263"/>
          </a:xfrm>
        </p:grpSpPr>
        <p:sp>
          <p:nvSpPr>
            <p:cNvPr id="5" name="TextBox 5"/>
            <p:cNvSpPr txBox="true"/>
            <p:nvPr/>
          </p:nvSpPr>
          <p:spPr>
            <a:xfrm>
              <a:off x="0" y="1444825"/>
              <a:ext cx="11116016" cy="48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</a:p>
          </p:txBody>
        </p:sp>
        <p:sp>
          <p:nvSpPr>
            <p:cNvPr id="6" name="TextBox 6"/>
            <p:cNvSpPr txBox="true"/>
            <p:nvPr/>
          </p:nvSpPr>
          <p:spPr>
            <a:xfrm>
              <a:off x="0" y="-57150"/>
              <a:ext cx="11162417" cy="1289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spc="70">
                  <a:solidFill>
                    <a:srgbClr val="F8CF2C"/>
                  </a:solidFill>
                  <a:latin typeface="Montserrat Classic"/>
                </a:rPr>
                <a:t>PHOS4, SUSTENTABILIDADE E CONSUMO CONSCIENTE ANDAM JUNTOS!</a:t>
              </a:r>
              <a:endParaRPr lang="en-US" sz="2800" spc="7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7" name="TextBox 7"/>
            <p:cNvSpPr txBox="true"/>
            <p:nvPr/>
          </p:nvSpPr>
          <p:spPr>
            <a:xfrm>
              <a:off x="0" y="3363673"/>
              <a:ext cx="11162417" cy="48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</a:p>
          </p:txBody>
        </p:sp>
        <p:sp>
          <p:nvSpPr>
            <p:cNvPr id="8" name="TextBox 8"/>
            <p:cNvSpPr txBox="true"/>
            <p:nvPr/>
          </p:nvSpPr>
          <p:spPr>
            <a:xfrm>
              <a:off x="0" y="2525485"/>
              <a:ext cx="11162417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  <p:sp>
          <p:nvSpPr>
            <p:cNvPr id="9" name="TextBox 9"/>
            <p:cNvSpPr txBox="true"/>
            <p:nvPr/>
          </p:nvSpPr>
          <p:spPr>
            <a:xfrm>
              <a:off x="0" y="5316203"/>
              <a:ext cx="11162417" cy="48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</a:p>
          </p:txBody>
        </p:sp>
        <p:sp>
          <p:nvSpPr>
            <p:cNvPr id="10" name="TextBox 10"/>
            <p:cNvSpPr txBox="true"/>
            <p:nvPr/>
          </p:nvSpPr>
          <p:spPr>
            <a:xfrm>
              <a:off x="0" y="4478015"/>
              <a:ext cx="11162417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</p:grpSp>
      <p:sp>
        <p:nvSpPr>
          <p:cNvPr id="11" name="TextBox 11"/>
          <p:cNvSpPr txBox="true"/>
          <p:nvPr/>
        </p:nvSpPr>
        <p:spPr>
          <a:xfrm>
            <a:off x="11941837" y="9681845"/>
            <a:ext cx="5965163" cy="2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 spc="102">
                <a:solidFill>
                  <a:srgbClr val="FFFEE6"/>
                </a:solidFill>
                <a:latin typeface="Montserrat Classic"/>
              </a:rPr>
              <a:t>PHOS4 | 2020</a:t>
            </a:r>
            <a:endParaRPr lang="en-US" sz="1700" spc="102">
              <a:solidFill>
                <a:srgbClr val="FFFEE6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1">
            <a:alphaModFix amt="15000"/>
          </a:blip>
          <a:srcRect t="33428" b="27664"/>
          <a:stretch>
            <a:fillRect/>
          </a:stretch>
        </p:blipFill>
        <p:spPr>
          <a:xfrm>
            <a:off x="-644719" y="-674829"/>
            <a:ext cx="19577438" cy="506834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4" name="Picture 4"/>
          <p:cNvPicPr>
            <a:picLocks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06997" y="1925782"/>
            <a:ext cx="2346311" cy="35194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65107" y="6570838"/>
            <a:ext cx="2834644" cy="274606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55724" y="2100286"/>
            <a:ext cx="2439868" cy="335954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61586" y="6712899"/>
            <a:ext cx="2708387" cy="27083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761586" y="2100286"/>
            <a:ext cx="2575912" cy="3434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39216" y="6585416"/>
            <a:ext cx="2672884" cy="26728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901203" y="2190547"/>
            <a:ext cx="2603220" cy="3254026"/>
          </a:xfrm>
          <a:prstGeom prst="rect">
            <a:avLst/>
          </a:prstGeom>
        </p:spPr>
      </p:pic>
      <p:sp>
        <p:nvSpPr>
          <p:cNvPr id="11" name="TextBox 11"/>
          <p:cNvSpPr txBox="true"/>
          <p:nvPr/>
        </p:nvSpPr>
        <p:spPr>
          <a:xfrm>
            <a:off x="528803" y="523875"/>
            <a:ext cx="1484246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130">
                <a:solidFill>
                  <a:srgbClr val="252827"/>
                </a:solidFill>
                <a:latin typeface="Montserrat Classic"/>
              </a:rPr>
              <a:t>COLABORADORES:</a:t>
            </a:r>
            <a:endParaRPr lang="en-US" sz="6500" spc="130">
              <a:solidFill>
                <a:srgbClr val="252827"/>
              </a:solidFill>
              <a:latin typeface="Montserrat Classic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1827981" y="5629290"/>
            <a:ext cx="1729531" cy="1469397"/>
            <a:chOff x="0" y="0"/>
            <a:chExt cx="2306041" cy="1959196"/>
          </a:xfrm>
        </p:grpSpPr>
        <p:sp>
          <p:nvSpPr>
            <p:cNvPr id="13" name="TextBox 13"/>
            <p:cNvSpPr txBox="true"/>
            <p:nvPr/>
          </p:nvSpPr>
          <p:spPr>
            <a:xfrm>
              <a:off x="0" y="-57150"/>
              <a:ext cx="2306041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VINICIUS</a:t>
              </a:r>
              <a:endParaRPr lang="en-US" sz="2800" spc="7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14" name="TextBox 14"/>
            <p:cNvSpPr txBox="true"/>
            <p:nvPr/>
          </p:nvSpPr>
          <p:spPr>
            <a:xfrm>
              <a:off x="0" y="1535015"/>
              <a:ext cx="2306041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id="15" name="TextBox 15"/>
            <p:cNvSpPr txBox="true"/>
            <p:nvPr/>
          </p:nvSpPr>
          <p:spPr>
            <a:xfrm>
              <a:off x="0" y="772169"/>
              <a:ext cx="2306041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6074999" y="5614711"/>
            <a:ext cx="1414860" cy="1469397"/>
            <a:chOff x="0" y="0"/>
            <a:chExt cx="1886480" cy="1959196"/>
          </a:xfrm>
        </p:grpSpPr>
        <p:sp>
          <p:nvSpPr>
            <p:cNvPr id="17" name="TextBox 17"/>
            <p:cNvSpPr txBox="true"/>
            <p:nvPr/>
          </p:nvSpPr>
          <p:spPr>
            <a:xfrm>
              <a:off x="0" y="-57150"/>
              <a:ext cx="188648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NATAN</a:t>
              </a:r>
              <a:endParaRPr lang="en-US" sz="2800" spc="7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18" name="TextBox 18"/>
            <p:cNvSpPr txBox="true"/>
            <p:nvPr/>
          </p:nvSpPr>
          <p:spPr>
            <a:xfrm>
              <a:off x="0" y="1535015"/>
              <a:ext cx="188648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id="19" name="TextBox 19"/>
            <p:cNvSpPr txBox="true"/>
            <p:nvPr/>
          </p:nvSpPr>
          <p:spPr>
            <a:xfrm>
              <a:off x="0" y="772169"/>
              <a:ext cx="1886480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1474665" y="9509440"/>
            <a:ext cx="2789859" cy="1512259"/>
            <a:chOff x="0" y="-57150"/>
            <a:chExt cx="3719812" cy="2016345"/>
          </a:xfrm>
        </p:grpSpPr>
        <p:sp>
          <p:nvSpPr>
            <p:cNvPr id="21" name="TextBox 21"/>
            <p:cNvSpPr txBox="true"/>
            <p:nvPr/>
          </p:nvSpPr>
          <p:spPr>
            <a:xfrm>
              <a:off x="471593" y="-57150"/>
              <a:ext cx="3248219" cy="669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MATHEUS</a:t>
              </a:r>
              <a:endParaRPr lang="en-US" sz="2800" spc="7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22" name="TextBox 22"/>
            <p:cNvSpPr txBox="true"/>
            <p:nvPr/>
          </p:nvSpPr>
          <p:spPr>
            <a:xfrm>
              <a:off x="0" y="1535015"/>
              <a:ext cx="3248219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id="23" name="TextBox 23"/>
            <p:cNvSpPr txBox="true"/>
            <p:nvPr/>
          </p:nvSpPr>
          <p:spPr>
            <a:xfrm>
              <a:off x="0" y="772169"/>
              <a:ext cx="3248219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9761586" y="9552302"/>
            <a:ext cx="2584179" cy="1469397"/>
            <a:chOff x="0" y="0"/>
            <a:chExt cx="3445572" cy="1959196"/>
          </a:xfrm>
        </p:grpSpPr>
        <p:sp>
          <p:nvSpPr>
            <p:cNvPr id="25" name="TextBox 25"/>
            <p:cNvSpPr txBox="true"/>
            <p:nvPr/>
          </p:nvSpPr>
          <p:spPr>
            <a:xfrm>
              <a:off x="0" y="-57150"/>
              <a:ext cx="3445572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L. FERNANDO</a:t>
              </a:r>
              <a:endParaRPr lang="en-US" sz="2800" spc="7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26" name="TextBox 26"/>
            <p:cNvSpPr txBox="true"/>
            <p:nvPr/>
          </p:nvSpPr>
          <p:spPr>
            <a:xfrm>
              <a:off x="0" y="1535015"/>
              <a:ext cx="3445572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id="27" name="TextBox 27"/>
            <p:cNvSpPr txBox="true"/>
            <p:nvPr/>
          </p:nvSpPr>
          <p:spPr>
            <a:xfrm>
              <a:off x="0" y="772169"/>
              <a:ext cx="3445572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  <p:grpSp>
        <p:nvGrpSpPr>
          <p:cNvPr id="28" name="Group 28"/>
          <p:cNvGrpSpPr/>
          <p:nvPr/>
        </p:nvGrpSpPr>
        <p:grpSpPr>
          <a:xfrm rot="0">
            <a:off x="9781866" y="5629290"/>
            <a:ext cx="2563899" cy="1469397"/>
            <a:chOff x="0" y="0"/>
            <a:chExt cx="3418532" cy="1959196"/>
          </a:xfrm>
        </p:grpSpPr>
        <p:sp>
          <p:nvSpPr>
            <p:cNvPr id="29" name="TextBox 29"/>
            <p:cNvSpPr txBox="true"/>
            <p:nvPr/>
          </p:nvSpPr>
          <p:spPr>
            <a:xfrm>
              <a:off x="0" y="-57150"/>
              <a:ext cx="3418532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L. GUSTAVO</a:t>
              </a:r>
              <a:endParaRPr lang="en-US" sz="2800" spc="7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30" name="TextBox 30"/>
            <p:cNvSpPr txBox="true"/>
            <p:nvPr/>
          </p:nvSpPr>
          <p:spPr>
            <a:xfrm>
              <a:off x="0" y="1535015"/>
              <a:ext cx="3418532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id="31" name="TextBox 31"/>
            <p:cNvSpPr txBox="true"/>
            <p:nvPr/>
          </p:nvSpPr>
          <p:spPr>
            <a:xfrm>
              <a:off x="0" y="772169"/>
              <a:ext cx="3418532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  <p:grpSp>
        <p:nvGrpSpPr>
          <p:cNvPr id="32" name="Group 32"/>
          <p:cNvGrpSpPr/>
          <p:nvPr/>
        </p:nvGrpSpPr>
        <p:grpSpPr>
          <a:xfrm rot="0">
            <a:off x="5815973" y="9552302"/>
            <a:ext cx="1932913" cy="1469397"/>
            <a:chOff x="0" y="0"/>
            <a:chExt cx="2577217" cy="1959196"/>
          </a:xfrm>
        </p:grpSpPr>
        <p:sp>
          <p:nvSpPr>
            <p:cNvPr id="33" name="TextBox 33"/>
            <p:cNvSpPr txBox="true"/>
            <p:nvPr/>
          </p:nvSpPr>
          <p:spPr>
            <a:xfrm>
              <a:off x="0" y="-57150"/>
              <a:ext cx="2577217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THALLES</a:t>
              </a:r>
              <a:endParaRPr lang="en-US" sz="2800" spc="7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34" name="TextBox 34"/>
            <p:cNvSpPr txBox="true"/>
            <p:nvPr/>
          </p:nvSpPr>
          <p:spPr>
            <a:xfrm>
              <a:off x="0" y="1535015"/>
              <a:ext cx="2577217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id="35" name="TextBox 35"/>
            <p:cNvSpPr txBox="true"/>
            <p:nvPr/>
          </p:nvSpPr>
          <p:spPr>
            <a:xfrm>
              <a:off x="0" y="772169"/>
              <a:ext cx="2577217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  <p:grpSp>
        <p:nvGrpSpPr>
          <p:cNvPr id="36" name="Group 36"/>
          <p:cNvGrpSpPr/>
          <p:nvPr/>
        </p:nvGrpSpPr>
        <p:grpSpPr>
          <a:xfrm rot="0">
            <a:off x="14505523" y="5629290"/>
            <a:ext cx="1394580" cy="1469397"/>
            <a:chOff x="0" y="0"/>
            <a:chExt cx="1859440" cy="1959196"/>
          </a:xfrm>
        </p:grpSpPr>
        <p:sp>
          <p:nvSpPr>
            <p:cNvPr id="37" name="TextBox 37"/>
            <p:cNvSpPr txBox="true"/>
            <p:nvPr/>
          </p:nvSpPr>
          <p:spPr>
            <a:xfrm>
              <a:off x="0" y="-57150"/>
              <a:ext cx="185944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JORGE</a:t>
              </a:r>
              <a:endParaRPr lang="en-US" sz="2800" spc="7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38" name="TextBox 38"/>
            <p:cNvSpPr txBox="true"/>
            <p:nvPr/>
          </p:nvSpPr>
          <p:spPr>
            <a:xfrm>
              <a:off x="0" y="1535015"/>
              <a:ext cx="185944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id="39" name="TextBox 39"/>
            <p:cNvSpPr txBox="true"/>
            <p:nvPr/>
          </p:nvSpPr>
          <p:spPr>
            <a:xfrm>
              <a:off x="0" y="772169"/>
              <a:ext cx="1859440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593000" y="384746"/>
            <a:ext cx="1666300" cy="2432640"/>
          </a:xfrm>
          <a:prstGeom prst="rect">
            <a:avLst/>
          </a:prstGeom>
        </p:spPr>
      </p:pic>
      <p:sp>
        <p:nvSpPr>
          <p:cNvPr id="4" name="TextBox 4"/>
          <p:cNvSpPr txBox="true"/>
          <p:nvPr/>
        </p:nvSpPr>
        <p:spPr>
          <a:xfrm>
            <a:off x="3188613" y="4533900"/>
            <a:ext cx="11053524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10500" spc="210">
                <a:solidFill>
                  <a:srgbClr val="252827"/>
                </a:solidFill>
                <a:latin typeface="Montserrat Classic Bold"/>
              </a:rPr>
              <a:t>JUSTIFICATIVA:</a:t>
            </a:r>
            <a:endParaRPr lang="en-US" sz="10500" spc="210">
              <a:solidFill>
                <a:srgbClr val="252827"/>
              </a:solidFill>
              <a:latin typeface="Montserrat Classic Bold"/>
            </a:endParaRPr>
          </a:p>
        </p:txBody>
      </p:sp>
      <p:sp>
        <p:nvSpPr>
          <p:cNvPr id="5" name="TextBox 5"/>
          <p:cNvSpPr txBox="true"/>
          <p:nvPr/>
        </p:nvSpPr>
        <p:spPr>
          <a:xfrm>
            <a:off x="11941837" y="9681845"/>
            <a:ext cx="5965163" cy="2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650" spc="99">
                <a:solidFill>
                  <a:srgbClr val="252827"/>
                </a:solidFill>
                <a:latin typeface="Montserrat Classic"/>
              </a:rPr>
              <a:t>PHOS4 | 2020</a:t>
            </a:r>
            <a:endParaRPr lang="en-US" sz="1650" spc="99">
              <a:solidFill>
                <a:srgbClr val="252827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grpSp>
        <p:nvGrpSpPr>
          <p:cNvPr id="3" name="Group 3"/>
          <p:cNvGrpSpPr/>
          <p:nvPr/>
        </p:nvGrpSpPr>
        <p:grpSpPr>
          <a:xfrm rot="0">
            <a:off x="10117700" y="1304385"/>
            <a:ext cx="7141600" cy="8122731"/>
            <a:chOff x="0" y="0"/>
            <a:chExt cx="9522133" cy="10830307"/>
          </a:xfrm>
        </p:grpSpPr>
        <p:sp>
          <p:nvSpPr>
            <p:cNvPr id="4" name="TextBox 4"/>
            <p:cNvSpPr txBox="true"/>
            <p:nvPr/>
          </p:nvSpPr>
          <p:spPr>
            <a:xfrm>
              <a:off x="488788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5"/>
                </a:lnSpc>
              </a:pPr>
              <a:r>
                <a:rPr lang="en-US" sz="1525">
                  <a:solidFill>
                    <a:srgbClr val="252827"/>
                  </a:solidFill>
                  <a:latin typeface="Arimo"/>
                </a:rPr>
                <a:t>06:00</a:t>
              </a:r>
              <a:endParaRPr lang="en-US" sz="1525">
                <a:solidFill>
                  <a:srgbClr val="252827"/>
                </a:solidFill>
                <a:latin typeface="Arimo"/>
              </a:endParaRPr>
            </a:p>
          </p:txBody>
        </p:sp>
        <p:sp>
          <p:nvSpPr>
            <p:cNvPr id="5" name="TextBox 5"/>
            <p:cNvSpPr txBox="true"/>
            <p:nvPr/>
          </p:nvSpPr>
          <p:spPr>
            <a:xfrm>
              <a:off x="1800774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5"/>
                </a:lnSpc>
              </a:pPr>
              <a:r>
                <a:rPr lang="en-US" sz="1525">
                  <a:solidFill>
                    <a:srgbClr val="252827"/>
                  </a:solidFill>
                  <a:latin typeface="Arimo"/>
                </a:rPr>
                <a:t>09:00</a:t>
              </a:r>
              <a:endParaRPr lang="en-US" sz="1525">
                <a:solidFill>
                  <a:srgbClr val="252827"/>
                </a:solidFill>
                <a:latin typeface="Arimo"/>
              </a:endParaRPr>
            </a:p>
          </p:txBody>
        </p:sp>
        <p:sp>
          <p:nvSpPr>
            <p:cNvPr id="6" name="TextBox 6"/>
            <p:cNvSpPr txBox="true"/>
            <p:nvPr/>
          </p:nvSpPr>
          <p:spPr>
            <a:xfrm>
              <a:off x="3112760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5"/>
                </a:lnSpc>
              </a:pPr>
              <a:r>
                <a:rPr lang="en-US" sz="1525">
                  <a:solidFill>
                    <a:srgbClr val="252827"/>
                  </a:solidFill>
                  <a:latin typeface="Arimo"/>
                </a:rPr>
                <a:t>11:00</a:t>
              </a:r>
              <a:endParaRPr lang="en-US" sz="1525">
                <a:solidFill>
                  <a:srgbClr val="252827"/>
                </a:solidFill>
                <a:latin typeface="Arimo"/>
              </a:endParaRPr>
            </a:p>
          </p:txBody>
        </p:sp>
        <p:sp>
          <p:nvSpPr>
            <p:cNvPr id="7" name="TextBox 7"/>
            <p:cNvSpPr txBox="true"/>
            <p:nvPr/>
          </p:nvSpPr>
          <p:spPr>
            <a:xfrm>
              <a:off x="4424746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5"/>
                </a:lnSpc>
              </a:pPr>
              <a:r>
                <a:rPr lang="en-US" sz="1525">
                  <a:solidFill>
                    <a:srgbClr val="252827"/>
                  </a:solidFill>
                  <a:latin typeface="Arimo"/>
                </a:rPr>
                <a:t>12:00</a:t>
              </a:r>
              <a:endParaRPr lang="en-US" sz="1525">
                <a:solidFill>
                  <a:srgbClr val="252827"/>
                </a:solidFill>
                <a:latin typeface="Arimo"/>
              </a:endParaRPr>
            </a:p>
          </p:txBody>
        </p:sp>
        <p:sp>
          <p:nvSpPr>
            <p:cNvPr id="8" name="TextBox 8"/>
            <p:cNvSpPr txBox="true"/>
            <p:nvPr/>
          </p:nvSpPr>
          <p:spPr>
            <a:xfrm>
              <a:off x="5736732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5"/>
                </a:lnSpc>
              </a:pPr>
              <a:r>
                <a:rPr lang="en-US" sz="1525">
                  <a:solidFill>
                    <a:srgbClr val="252827"/>
                  </a:solidFill>
                  <a:latin typeface="Arimo"/>
                </a:rPr>
                <a:t>14:00</a:t>
              </a:r>
              <a:endParaRPr lang="en-US" sz="1525">
                <a:solidFill>
                  <a:srgbClr val="252827"/>
                </a:solidFill>
                <a:latin typeface="Arimo"/>
              </a:endParaRPr>
            </a:p>
          </p:txBody>
        </p:sp>
        <p:sp>
          <p:nvSpPr>
            <p:cNvPr id="9" name="TextBox 9"/>
            <p:cNvSpPr txBox="true"/>
            <p:nvPr/>
          </p:nvSpPr>
          <p:spPr>
            <a:xfrm>
              <a:off x="7048717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5"/>
                </a:lnSpc>
              </a:pPr>
              <a:r>
                <a:rPr lang="en-US" sz="1525">
                  <a:solidFill>
                    <a:srgbClr val="252827"/>
                  </a:solidFill>
                  <a:latin typeface="Arimo"/>
                </a:rPr>
                <a:t>16:00</a:t>
              </a:r>
              <a:endParaRPr lang="en-US" sz="1525">
                <a:solidFill>
                  <a:srgbClr val="252827"/>
                </a:solidFill>
                <a:latin typeface="Arimo"/>
              </a:endParaRPr>
            </a:p>
          </p:txBody>
        </p:sp>
        <p:sp>
          <p:nvSpPr>
            <p:cNvPr id="10" name="TextBox 10"/>
            <p:cNvSpPr txBox="true"/>
            <p:nvPr/>
          </p:nvSpPr>
          <p:spPr>
            <a:xfrm>
              <a:off x="8360703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5"/>
                </a:lnSpc>
              </a:pPr>
              <a:r>
                <a:rPr lang="en-US" sz="1525">
                  <a:solidFill>
                    <a:srgbClr val="252827"/>
                  </a:solidFill>
                  <a:latin typeface="Arimo"/>
                </a:rPr>
                <a:t>18:00</a:t>
              </a:r>
              <a:endParaRPr lang="en-US" sz="1525">
                <a:solidFill>
                  <a:srgbClr val="252827"/>
                </a:solidFill>
                <a:latin typeface="Arimo"/>
              </a:endParaRPr>
            </a:p>
          </p:txBody>
        </p:sp>
        <p:grpSp>
          <p:nvGrpSpPr>
            <p:cNvPr id="11" name="Group 11"/>
            <p:cNvGrpSpPr>
              <a:grpSpLocks noChangeAspect="true"/>
            </p:cNvGrpSpPr>
            <p:nvPr/>
          </p:nvGrpSpPr>
          <p:grpSpPr>
            <a:xfrm rot="0">
              <a:off x="488788" y="155107"/>
              <a:ext cx="9033345" cy="10235735"/>
              <a:chOff x="0" y="0"/>
              <a:chExt cx="10450117" cy="1184108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6350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2361867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4730085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7098302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9466519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11834737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</p:grpSp>
        <p:sp>
          <p:nvSpPr>
            <p:cNvPr id="18" name="TextBox 18"/>
            <p:cNvSpPr txBox="true"/>
            <p:nvPr/>
          </p:nvSpPr>
          <p:spPr>
            <a:xfrm>
              <a:off x="0" y="-47625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5"/>
                </a:lnSpc>
              </a:pPr>
              <a:r>
                <a:rPr lang="en-US" sz="1525">
                  <a:solidFill>
                    <a:srgbClr val="252827"/>
                  </a:solidFill>
                  <a:latin typeface="Arimo"/>
                </a:rPr>
                <a:t>50 </a:t>
              </a:r>
              <a:endParaRPr lang="en-US" sz="1525">
                <a:solidFill>
                  <a:srgbClr val="252827"/>
                </a:solidFill>
                <a:latin typeface="Arimo"/>
              </a:endParaRPr>
            </a:p>
          </p:txBody>
        </p:sp>
        <p:sp>
          <p:nvSpPr>
            <p:cNvPr id="19" name="TextBox 19"/>
            <p:cNvSpPr txBox="true"/>
            <p:nvPr/>
          </p:nvSpPr>
          <p:spPr>
            <a:xfrm>
              <a:off x="0" y="1999522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5"/>
                </a:lnSpc>
              </a:pPr>
              <a:r>
                <a:rPr lang="en-US" sz="1525">
                  <a:solidFill>
                    <a:srgbClr val="252827"/>
                  </a:solidFill>
                  <a:latin typeface="Arimo"/>
                </a:rPr>
                <a:t>40 </a:t>
              </a:r>
              <a:endParaRPr lang="en-US" sz="1525">
                <a:solidFill>
                  <a:srgbClr val="252827"/>
                </a:solidFill>
                <a:latin typeface="Arimo"/>
              </a:endParaRPr>
            </a:p>
          </p:txBody>
        </p:sp>
        <p:sp>
          <p:nvSpPr>
            <p:cNvPr id="20" name="TextBox 20"/>
            <p:cNvSpPr txBox="true"/>
            <p:nvPr/>
          </p:nvSpPr>
          <p:spPr>
            <a:xfrm>
              <a:off x="0" y="4046669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5"/>
                </a:lnSpc>
              </a:pPr>
              <a:r>
                <a:rPr lang="en-US" sz="1525">
                  <a:solidFill>
                    <a:srgbClr val="252827"/>
                  </a:solidFill>
                  <a:latin typeface="Arimo"/>
                </a:rPr>
                <a:t>30 </a:t>
              </a:r>
              <a:endParaRPr lang="en-US" sz="1525">
                <a:solidFill>
                  <a:srgbClr val="252827"/>
                </a:solidFill>
                <a:latin typeface="Arimo"/>
              </a:endParaRPr>
            </a:p>
          </p:txBody>
        </p:sp>
        <p:sp>
          <p:nvSpPr>
            <p:cNvPr id="21" name="TextBox 21"/>
            <p:cNvSpPr txBox="true"/>
            <p:nvPr/>
          </p:nvSpPr>
          <p:spPr>
            <a:xfrm>
              <a:off x="0" y="6093816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5"/>
                </a:lnSpc>
              </a:pPr>
              <a:r>
                <a:rPr lang="en-US" sz="1525">
                  <a:solidFill>
                    <a:srgbClr val="252827"/>
                  </a:solidFill>
                  <a:latin typeface="Arimo"/>
                </a:rPr>
                <a:t>20 </a:t>
              </a:r>
              <a:endParaRPr lang="en-US" sz="1525">
                <a:solidFill>
                  <a:srgbClr val="252827"/>
                </a:solidFill>
                <a:latin typeface="Arimo"/>
              </a:endParaRPr>
            </a:p>
          </p:txBody>
        </p:sp>
        <p:sp>
          <p:nvSpPr>
            <p:cNvPr id="22" name="TextBox 22"/>
            <p:cNvSpPr txBox="true"/>
            <p:nvPr/>
          </p:nvSpPr>
          <p:spPr>
            <a:xfrm>
              <a:off x="0" y="8140963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5"/>
                </a:lnSpc>
              </a:pPr>
              <a:r>
                <a:rPr lang="en-US" sz="1525">
                  <a:solidFill>
                    <a:srgbClr val="252827"/>
                  </a:solidFill>
                  <a:latin typeface="Arimo"/>
                </a:rPr>
                <a:t>10 </a:t>
              </a:r>
              <a:endParaRPr lang="en-US" sz="1525">
                <a:solidFill>
                  <a:srgbClr val="252827"/>
                </a:solidFill>
                <a:latin typeface="Arimo"/>
              </a:endParaRPr>
            </a:p>
          </p:txBody>
        </p:sp>
        <p:sp>
          <p:nvSpPr>
            <p:cNvPr id="23" name="TextBox 23"/>
            <p:cNvSpPr txBox="true"/>
            <p:nvPr/>
          </p:nvSpPr>
          <p:spPr>
            <a:xfrm>
              <a:off x="143815" y="10188110"/>
              <a:ext cx="215722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5"/>
                </a:lnSpc>
              </a:pPr>
              <a:r>
                <a:rPr lang="en-US" sz="1525">
                  <a:solidFill>
                    <a:srgbClr val="252827"/>
                  </a:solidFill>
                  <a:latin typeface="Arimo"/>
                </a:rPr>
                <a:t>0 </a:t>
              </a:r>
              <a:endParaRPr lang="en-US" sz="1525">
                <a:solidFill>
                  <a:srgbClr val="252827"/>
                </a:solidFill>
                <a:latin typeface="Arimo"/>
              </a:endParaRPr>
            </a:p>
          </p:txBody>
        </p:sp>
        <p:grpSp>
          <p:nvGrpSpPr>
            <p:cNvPr id="24" name="Group 24"/>
            <p:cNvGrpSpPr>
              <a:grpSpLocks noChangeAspect="true"/>
            </p:cNvGrpSpPr>
            <p:nvPr/>
          </p:nvGrpSpPr>
          <p:grpSpPr>
            <a:xfrm rot="0">
              <a:off x="488788" y="155107"/>
              <a:ext cx="9033345" cy="10235735"/>
              <a:chOff x="0" y="0"/>
              <a:chExt cx="10450117" cy="1184108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lnTo>
                      <a:pt x="0" y="107487"/>
                    </a:lnTo>
                    <a:cubicBezTo>
                      <a:pt x="0" y="78980"/>
                      <a:pt x="11324" y="51640"/>
                      <a:pt x="31482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517755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78980"/>
                      <a:pt x="11325" y="51640"/>
                      <a:pt x="31482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3035510" y="-6350"/>
                <a:ext cx="1343587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7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3" y="0"/>
                      <a:pt x="107487" y="0"/>
                    </a:cubicBezTo>
                    <a:lnTo>
                      <a:pt x="1236099" y="0"/>
                    </a:lnTo>
                    <a:cubicBezTo>
                      <a:pt x="1264607" y="0"/>
                      <a:pt x="1291946" y="11324"/>
                      <a:pt x="1312104" y="31482"/>
                    </a:cubicBezTo>
                    <a:cubicBezTo>
                      <a:pt x="1332262" y="51640"/>
                      <a:pt x="1343587" y="78980"/>
                      <a:pt x="1343587" y="107487"/>
                    </a:cubicBezTo>
                    <a:lnTo>
                      <a:pt x="1343587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4553265" y="-6350"/>
                <a:ext cx="1343587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7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4" y="0"/>
                      <a:pt x="107487" y="0"/>
                    </a:cubicBezTo>
                    <a:lnTo>
                      <a:pt x="1236099" y="0"/>
                    </a:lnTo>
                    <a:cubicBezTo>
                      <a:pt x="1264607" y="0"/>
                      <a:pt x="1291946" y="11324"/>
                      <a:pt x="1312105" y="31482"/>
                    </a:cubicBezTo>
                    <a:cubicBezTo>
                      <a:pt x="1332262" y="51640"/>
                      <a:pt x="1343587" y="78980"/>
                      <a:pt x="1343587" y="107487"/>
                    </a:cubicBezTo>
                    <a:lnTo>
                      <a:pt x="1343587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6071020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4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7588776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3" y="0"/>
                      <a:pt x="107486" y="0"/>
                    </a:cubicBezTo>
                    <a:lnTo>
                      <a:pt x="1236099" y="0"/>
                    </a:lnTo>
                    <a:cubicBezTo>
                      <a:pt x="1264606" y="0"/>
                      <a:pt x="1291945" y="11324"/>
                      <a:pt x="1312103" y="31482"/>
                    </a:cubicBezTo>
                    <a:cubicBezTo>
                      <a:pt x="1332261" y="51640"/>
                      <a:pt x="1343586" y="78980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9106530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78980"/>
                      <a:pt x="11325" y="51640"/>
                      <a:pt x="31483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9471599"/>
                <a:ext cx="1343586" cy="236948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2369487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2369488"/>
                    </a:lnTo>
                    <a:lnTo>
                      <a:pt x="0" y="2369488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517755" y="7102111"/>
                <a:ext cx="1343586" cy="4738975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4738975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4738976"/>
                    </a:lnTo>
                    <a:lnTo>
                      <a:pt x="0" y="4738976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3035510" y="4732625"/>
                <a:ext cx="1343587" cy="7108462"/>
              </a:xfrm>
              <a:custGeom>
                <a:avLst/>
                <a:gdLst/>
                <a:ahLst/>
                <a:cxnLst/>
                <a:rect l="l" t="t" r="r" b="b"/>
                <a:pathLst>
                  <a:path w="1343587" h="7108462">
                    <a:moveTo>
                      <a:pt x="0" y="0"/>
                    </a:moveTo>
                    <a:lnTo>
                      <a:pt x="1343587" y="0"/>
                    </a:lnTo>
                    <a:lnTo>
                      <a:pt x="1343587" y="7108462"/>
                    </a:lnTo>
                    <a:lnTo>
                      <a:pt x="0" y="7108462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4553265" y="2363137"/>
                <a:ext cx="1343587" cy="9477949"/>
              </a:xfrm>
              <a:custGeom>
                <a:avLst/>
                <a:gdLst/>
                <a:ahLst/>
                <a:cxnLst/>
                <a:rect l="l" t="t" r="r" b="b"/>
                <a:pathLst>
                  <a:path w="1343587" h="9477949">
                    <a:moveTo>
                      <a:pt x="0" y="0"/>
                    </a:moveTo>
                    <a:lnTo>
                      <a:pt x="1343587" y="0"/>
                    </a:lnTo>
                    <a:lnTo>
                      <a:pt x="1343587" y="9477950"/>
                    </a:lnTo>
                    <a:lnTo>
                      <a:pt x="0" y="947795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6071020" y="4732625"/>
                <a:ext cx="1343586" cy="7108462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7108462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7108462"/>
                    </a:lnTo>
                    <a:lnTo>
                      <a:pt x="0" y="7108462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7588776" y="7102111"/>
                <a:ext cx="1343586" cy="4738975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4738975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4738976"/>
                    </a:lnTo>
                    <a:lnTo>
                      <a:pt x="0" y="4738976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9106530" y="9471599"/>
                <a:ext cx="1343586" cy="236948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2369487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2369488"/>
                    </a:lnTo>
                    <a:lnTo>
                      <a:pt x="0" y="2369488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</p:grpSp>
      </p:grpSp>
      <p:grpSp>
        <p:nvGrpSpPr>
          <p:cNvPr id="39" name="Group 39"/>
          <p:cNvGrpSpPr/>
          <p:nvPr/>
        </p:nvGrpSpPr>
        <p:grpSpPr>
          <a:xfrm rot="0">
            <a:off x="695325" y="1462716"/>
            <a:ext cx="10156163" cy="7361569"/>
            <a:chOff x="0" y="0"/>
            <a:chExt cx="13541550" cy="9815425"/>
          </a:xfrm>
        </p:grpSpPr>
        <p:sp>
          <p:nvSpPr>
            <p:cNvPr id="40" name="TextBox 40"/>
            <p:cNvSpPr txBox="true"/>
            <p:nvPr/>
          </p:nvSpPr>
          <p:spPr>
            <a:xfrm>
              <a:off x="0" y="66675"/>
              <a:ext cx="13541550" cy="602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160">
                  <a:solidFill>
                    <a:srgbClr val="252827"/>
                  </a:solidFill>
                  <a:latin typeface="Montserrat Classic Bold"/>
                </a:rPr>
                <a:t>Luz Natural x</a:t>
              </a:r>
              <a:endParaRPr lang="en-US" sz="8000" spc="160">
                <a:solidFill>
                  <a:srgbClr val="252827"/>
                </a:solidFill>
                <a:latin typeface="Montserrat Classic Bold"/>
              </a:endParaRPr>
            </a:p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252827"/>
                  </a:solidFill>
                  <a:latin typeface="Montserrat Classic Bold"/>
                </a:rPr>
                <a:t>Consumo com Energia p/ iluminação</a:t>
              </a:r>
              <a:endParaRPr lang="en-US" sz="8000" spc="160">
                <a:solidFill>
                  <a:srgbClr val="252827"/>
                </a:solidFill>
                <a:latin typeface="Montserrat Classic Bold"/>
              </a:endParaRPr>
            </a:p>
          </p:txBody>
        </p:sp>
        <p:sp>
          <p:nvSpPr>
            <p:cNvPr id="41" name="TextBox 41"/>
            <p:cNvSpPr txBox="true"/>
            <p:nvPr/>
          </p:nvSpPr>
          <p:spPr>
            <a:xfrm>
              <a:off x="0" y="9335365"/>
              <a:ext cx="13541550" cy="48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</a:p>
          </p:txBody>
        </p:sp>
        <p:sp>
          <p:nvSpPr>
            <p:cNvPr id="42" name="TextBox 42"/>
            <p:cNvSpPr txBox="true"/>
            <p:nvPr/>
          </p:nvSpPr>
          <p:spPr>
            <a:xfrm>
              <a:off x="0" y="6472767"/>
              <a:ext cx="13541550" cy="2290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140">
                  <a:solidFill>
                    <a:srgbClr val="252827"/>
                  </a:solidFill>
                  <a:latin typeface="Montserrat Classic Bold"/>
                </a:rPr>
                <a:t>A indicência de luz natural varia</a:t>
              </a:r>
              <a:endParaRPr lang="en-US" sz="3500" spc="140">
                <a:solidFill>
                  <a:srgbClr val="252827"/>
                </a:solidFill>
                <a:latin typeface="Montserrat Classic Bold"/>
              </a:endParaRPr>
            </a:p>
            <a:p>
              <a:pPr algn="l">
                <a:lnSpc>
                  <a:spcPts val="4550"/>
                </a:lnSpc>
              </a:pPr>
              <a:r>
                <a:rPr lang="en-US" sz="3500" spc="140">
                  <a:solidFill>
                    <a:srgbClr val="252827"/>
                  </a:solidFill>
                  <a:latin typeface="Montserrat Classic Bold"/>
                </a:rPr>
                <a:t>ao longo do dia, mas o seu consumo </a:t>
              </a:r>
              <a:endParaRPr lang="en-US" sz="3500" spc="140">
                <a:solidFill>
                  <a:srgbClr val="252827"/>
                </a:solidFill>
                <a:latin typeface="Montserrat Classic Bold"/>
              </a:endParaRPr>
            </a:p>
            <a:p>
              <a:pPr algn="l">
                <a:lnSpc>
                  <a:spcPts val="4550"/>
                </a:lnSpc>
              </a:pPr>
              <a:r>
                <a:rPr lang="en-US" sz="3500" spc="140">
                  <a:solidFill>
                    <a:srgbClr val="252827"/>
                  </a:solidFill>
                  <a:latin typeface="Montserrat Classic Bold"/>
                </a:rPr>
                <a:t>com iluminação não</a:t>
              </a:r>
              <a:endParaRPr lang="en-US" sz="3500" spc="140">
                <a:solidFill>
                  <a:srgbClr val="252827"/>
                </a:solidFill>
                <a:latin typeface="Montserrat Classic Bold"/>
              </a:endParaRPr>
            </a:p>
          </p:txBody>
        </p:sp>
      </p:grpSp>
      <p:grpSp>
        <p:nvGrpSpPr>
          <p:cNvPr id="43" name="Group 43"/>
          <p:cNvGrpSpPr/>
          <p:nvPr/>
        </p:nvGrpSpPr>
        <p:grpSpPr>
          <a:xfrm rot="0">
            <a:off x="5397169" y="8331200"/>
            <a:ext cx="752475" cy="752475"/>
            <a:chOff x="0" y="0"/>
            <a:chExt cx="1913890" cy="191389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52827"/>
            </a:solidFill>
          </p:spPr>
        </p:sp>
      </p:grpSp>
      <p:grpSp>
        <p:nvGrpSpPr>
          <p:cNvPr id="45" name="Group 45"/>
          <p:cNvGrpSpPr/>
          <p:nvPr/>
        </p:nvGrpSpPr>
        <p:grpSpPr>
          <a:xfrm rot="0">
            <a:off x="5397169" y="9322276"/>
            <a:ext cx="776287" cy="776287"/>
            <a:chOff x="0" y="0"/>
            <a:chExt cx="1913890" cy="191389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EE6"/>
            </a:solidFill>
          </p:spPr>
        </p:sp>
      </p:grpSp>
      <p:sp>
        <p:nvSpPr>
          <p:cNvPr id="47" name="TextBox 47"/>
          <p:cNvSpPr txBox="true"/>
          <p:nvPr/>
        </p:nvSpPr>
        <p:spPr>
          <a:xfrm>
            <a:off x="11941837" y="9681845"/>
            <a:ext cx="5965163" cy="2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650" spc="99">
                <a:solidFill>
                  <a:srgbClr val="252827"/>
                </a:solidFill>
                <a:latin typeface="Montserrat Classic"/>
              </a:rPr>
              <a:t>PHOS4 | 2020</a:t>
            </a:r>
            <a:endParaRPr lang="en-US" sz="1650" spc="99">
              <a:solidFill>
                <a:srgbClr val="252827"/>
              </a:solidFill>
              <a:latin typeface="Montserrat Classic"/>
            </a:endParaRPr>
          </a:p>
        </p:txBody>
      </p:sp>
      <p:sp>
        <p:nvSpPr>
          <p:cNvPr id="48" name="TextBox 48"/>
          <p:cNvSpPr txBox="true"/>
          <p:nvPr/>
        </p:nvSpPr>
        <p:spPr>
          <a:xfrm>
            <a:off x="5773406" y="8508613"/>
            <a:ext cx="3687435" cy="564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5"/>
              </a:lnSpc>
            </a:pPr>
            <a:r>
              <a:rPr lang="en-US" sz="3265">
                <a:solidFill>
                  <a:srgbClr val="2B2A28"/>
                </a:solidFill>
                <a:latin typeface="Open Sans Extra Bold"/>
              </a:rPr>
              <a:t>luz natural</a:t>
            </a:r>
            <a:endParaRPr lang="en-US" sz="3265">
              <a:solidFill>
                <a:srgbClr val="2B2A28"/>
              </a:solidFill>
              <a:latin typeface="Open Sans Extra Bold"/>
            </a:endParaRPr>
          </a:p>
        </p:txBody>
      </p:sp>
      <p:sp>
        <p:nvSpPr>
          <p:cNvPr id="49" name="TextBox 49"/>
          <p:cNvSpPr txBox="true"/>
          <p:nvPr/>
        </p:nvSpPr>
        <p:spPr>
          <a:xfrm>
            <a:off x="5928188" y="9533897"/>
            <a:ext cx="5195560" cy="564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5"/>
              </a:lnSpc>
            </a:pPr>
            <a:r>
              <a:rPr lang="en-US" sz="3265">
                <a:solidFill>
                  <a:srgbClr val="FFFEE6"/>
                </a:solidFill>
                <a:latin typeface="Open Sans Extra Bold"/>
              </a:rPr>
              <a:t>consumo de energia</a:t>
            </a:r>
            <a:endParaRPr lang="en-US" sz="3265">
              <a:solidFill>
                <a:srgbClr val="FFFEE6"/>
              </a:solidFill>
              <a:latin typeface="Open Sans Extra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593000" y="1647825"/>
            <a:ext cx="1666300" cy="243264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1028700" y="2422163"/>
            <a:ext cx="8003513" cy="5668957"/>
            <a:chOff x="0" y="0"/>
            <a:chExt cx="10671350" cy="7558610"/>
          </a:xfrm>
        </p:grpSpPr>
        <p:sp>
          <p:nvSpPr>
            <p:cNvPr id="4" name="AutoShape 4"/>
            <p:cNvSpPr/>
            <p:nvPr/>
          </p:nvSpPr>
          <p:spPr>
            <a:xfrm>
              <a:off x="0" y="6442854"/>
              <a:ext cx="10176933" cy="1016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id="5" name="TextBox 5"/>
            <p:cNvSpPr txBox="true"/>
            <p:nvPr/>
          </p:nvSpPr>
          <p:spPr>
            <a:xfrm>
              <a:off x="0" y="257175"/>
              <a:ext cx="10671350" cy="2668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4400" spc="288">
                  <a:solidFill>
                    <a:srgbClr val="252827"/>
                  </a:solidFill>
                  <a:latin typeface="Montserrat Classic Bold"/>
                </a:rPr>
                <a:t>73%</a:t>
              </a:r>
              <a:endParaRPr lang="en-US" sz="14400" spc="288">
                <a:solidFill>
                  <a:srgbClr val="252827"/>
                </a:solidFill>
                <a:latin typeface="Montserrat Classic Bold"/>
              </a:endParaRPr>
            </a:p>
          </p:txBody>
        </p:sp>
        <p:sp>
          <p:nvSpPr>
            <p:cNvPr id="6" name="TextBox 6"/>
            <p:cNvSpPr txBox="true"/>
            <p:nvPr/>
          </p:nvSpPr>
          <p:spPr>
            <a:xfrm>
              <a:off x="0" y="7078550"/>
              <a:ext cx="10188750" cy="48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</a:p>
          </p:txBody>
        </p:sp>
        <p:sp>
          <p:nvSpPr>
            <p:cNvPr id="7" name="TextBox 7"/>
            <p:cNvSpPr txBox="true"/>
            <p:nvPr/>
          </p:nvSpPr>
          <p:spPr>
            <a:xfrm>
              <a:off x="0" y="3364205"/>
              <a:ext cx="10137950" cy="251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89">
                  <a:solidFill>
                    <a:srgbClr val="252827"/>
                  </a:solidFill>
                  <a:latin typeface="Montserrat Classic"/>
                </a:rPr>
                <a:t> DAS EMPRESAS NÃO SOBREVIVEM MAIS QUE</a:t>
              </a:r>
              <a:endParaRPr lang="en-US" sz="3600" spc="89">
                <a:solidFill>
                  <a:srgbClr val="252827"/>
                </a:solidFill>
                <a:latin typeface="Montserrat Classic"/>
              </a:endParaRPr>
            </a:p>
            <a:p>
              <a:pPr algn="l">
                <a:lnSpc>
                  <a:spcPts val="5040"/>
                </a:lnSpc>
              </a:pPr>
              <a:r>
                <a:rPr lang="en-US" sz="3600" spc="89">
                  <a:solidFill>
                    <a:srgbClr val="252827"/>
                  </a:solidFill>
                  <a:latin typeface="Montserrat Classic"/>
                </a:rPr>
                <a:t>2 ANOS NO BRASIL</a:t>
              </a:r>
              <a:endParaRPr lang="en-US" sz="3600" spc="89">
                <a:solidFill>
                  <a:srgbClr val="252827"/>
                </a:solidFill>
                <a:latin typeface="Montserrat Classic"/>
              </a:endParaRPr>
            </a:p>
          </p:txBody>
        </p:sp>
      </p:grpSp>
      <p:sp>
        <p:nvSpPr>
          <p:cNvPr id="8" name="TextBox 8"/>
          <p:cNvSpPr txBox="true"/>
          <p:nvPr/>
        </p:nvSpPr>
        <p:spPr>
          <a:xfrm>
            <a:off x="1028700" y="7670576"/>
            <a:ext cx="7897916" cy="15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0"/>
              </a:lnSpc>
            </a:pPr>
            <a:r>
              <a:rPr lang="en-US" sz="6090" spc="121">
                <a:solidFill>
                  <a:srgbClr val="252827"/>
                </a:solidFill>
                <a:latin typeface="Montserrat Classic Bold"/>
              </a:rPr>
              <a:t>PRINCIPAL CAUSA: </a:t>
            </a:r>
            <a:endParaRPr lang="en-US" sz="6090" spc="121">
              <a:solidFill>
                <a:srgbClr val="252827"/>
              </a:solidFill>
              <a:latin typeface="Montserrat Classic Bold"/>
            </a:endParaRPr>
          </a:p>
          <a:p>
            <a:pPr algn="ctr">
              <a:lnSpc>
                <a:spcPts val="6090"/>
              </a:lnSpc>
              <a:spcBef>
                <a:spcPct val="0"/>
              </a:spcBef>
            </a:pPr>
            <a:r>
              <a:rPr lang="en-US" sz="6090" spc="121">
                <a:solidFill>
                  <a:srgbClr val="252827"/>
                </a:solidFill>
                <a:latin typeface="Montserrat Classic Bold"/>
              </a:rPr>
              <a:t>FALTA DE GESTÃO</a:t>
            </a:r>
            <a:endParaRPr lang="en-US" sz="6090" spc="121">
              <a:solidFill>
                <a:srgbClr val="252827"/>
              </a:solidFill>
              <a:latin typeface="Montserrat Classic Bold"/>
            </a:endParaRPr>
          </a:p>
        </p:txBody>
      </p:sp>
      <p:sp>
        <p:nvSpPr>
          <p:cNvPr id="9" name="TextBox 9"/>
          <p:cNvSpPr txBox="true"/>
          <p:nvPr/>
        </p:nvSpPr>
        <p:spPr>
          <a:xfrm>
            <a:off x="6351919" y="6919340"/>
            <a:ext cx="5965163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sz="2800" spc="168">
                <a:solidFill>
                  <a:srgbClr val="2B2A28"/>
                </a:solidFill>
                <a:latin typeface="Montserrat Classic"/>
              </a:rPr>
              <a:t>FONTE: SEBRAE</a:t>
            </a:r>
            <a:endParaRPr lang="en-US" sz="2800" spc="168">
              <a:solidFill>
                <a:srgbClr val="2B2A28"/>
              </a:solidFill>
              <a:latin typeface="Montserrat Classic"/>
            </a:endParaRPr>
          </a:p>
        </p:txBody>
      </p:sp>
      <p:sp>
        <p:nvSpPr>
          <p:cNvPr id="10" name="TextBox 5"/>
          <p:cNvSpPr txBox="true"/>
          <p:nvPr/>
        </p:nvSpPr>
        <p:spPr>
          <a:xfrm>
            <a:off x="11941837" y="9681845"/>
            <a:ext cx="5965163" cy="2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r">
              <a:lnSpc>
                <a:spcPts val="2380"/>
              </a:lnSpc>
            </a:pPr>
            <a:r>
              <a:rPr lang="en-US" sz="1650" spc="99">
                <a:solidFill>
                  <a:srgbClr val="252827"/>
                </a:solidFill>
                <a:latin typeface="Montserrat Classic"/>
              </a:rPr>
              <a:t>PHOS4 | 2020</a:t>
            </a:r>
            <a:endParaRPr lang="en-US" sz="1650" spc="99">
              <a:solidFill>
                <a:srgbClr val="252827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2377158" y="1465472"/>
            <a:ext cx="11145172" cy="7356055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3" name="Picture 3"/>
          <p:cNvPicPr>
            <a:picLocks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000010" y="3917560"/>
            <a:ext cx="1282914" cy="18728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05037" y="1028700"/>
            <a:ext cx="1872860" cy="18728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05037" y="6806421"/>
            <a:ext cx="1872860" cy="1872860"/>
          </a:xfrm>
          <a:prstGeom prst="rect">
            <a:avLst/>
          </a:prstGeom>
        </p:spPr>
      </p:pic>
      <p:sp>
        <p:nvSpPr>
          <p:cNvPr id="6" name="TextBox 6"/>
          <p:cNvSpPr txBox="true"/>
          <p:nvPr/>
        </p:nvSpPr>
        <p:spPr>
          <a:xfrm>
            <a:off x="11941837" y="9681845"/>
            <a:ext cx="5965163" cy="2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 spc="102">
                <a:solidFill>
                  <a:srgbClr val="252827"/>
                </a:solidFill>
                <a:latin typeface="Montserrat Classic"/>
              </a:rPr>
              <a:t>PHOS4 | 2020</a:t>
            </a:r>
            <a:endParaRPr lang="en-US" sz="1700" spc="102">
              <a:solidFill>
                <a:srgbClr val="252827"/>
              </a:solidFill>
              <a:latin typeface="Montserrat Classic"/>
            </a:endParaRPr>
          </a:p>
        </p:txBody>
      </p:sp>
      <p:sp>
        <p:nvSpPr>
          <p:cNvPr id="7" name="TextBox 7"/>
          <p:cNvSpPr txBox="true"/>
          <p:nvPr/>
        </p:nvSpPr>
        <p:spPr>
          <a:xfrm>
            <a:off x="10240037" y="1553650"/>
            <a:ext cx="6917663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5"/>
              </a:lnSpc>
            </a:pPr>
            <a:r>
              <a:rPr lang="en-US" sz="2175" spc="54">
                <a:solidFill>
                  <a:srgbClr val="252827"/>
                </a:solidFill>
                <a:latin typeface="Montserrat Light Bold"/>
              </a:rPr>
              <a:t>Analise posterior e levantamento de requisitos</a:t>
            </a:r>
            <a:endParaRPr lang="en-US" sz="2175" spc="54">
              <a:solidFill>
                <a:srgbClr val="252827"/>
              </a:solidFill>
              <a:latin typeface="Montserrat Light Bold"/>
            </a:endParaRPr>
          </a:p>
        </p:txBody>
      </p:sp>
      <p:sp>
        <p:nvSpPr>
          <p:cNvPr id="8" name="TextBox 8"/>
          <p:cNvSpPr txBox="true"/>
          <p:nvPr/>
        </p:nvSpPr>
        <p:spPr>
          <a:xfrm>
            <a:off x="10240037" y="4833512"/>
            <a:ext cx="6917663" cy="383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5"/>
              </a:lnSpc>
            </a:pPr>
            <a:r>
              <a:rPr lang="en-US" sz="2175" spc="54">
                <a:solidFill>
                  <a:srgbClr val="252827"/>
                </a:solidFill>
                <a:latin typeface="Montserrat Light Bold"/>
              </a:rPr>
              <a:t>Implantação de soluçes de IoT </a:t>
            </a:r>
            <a:endParaRPr lang="en-US" sz="2175" spc="54">
              <a:solidFill>
                <a:srgbClr val="252827"/>
              </a:solidFill>
              <a:latin typeface="Montserrat Light Bold"/>
            </a:endParaRPr>
          </a:p>
        </p:txBody>
      </p:sp>
      <p:sp>
        <p:nvSpPr>
          <p:cNvPr id="9" name="TextBox 9"/>
          <p:cNvSpPr txBox="true"/>
          <p:nvPr/>
        </p:nvSpPr>
        <p:spPr>
          <a:xfrm>
            <a:off x="10240037" y="7331371"/>
            <a:ext cx="6917663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5"/>
              </a:lnSpc>
            </a:pPr>
            <a:r>
              <a:rPr lang="en-US" sz="2175" spc="54">
                <a:solidFill>
                  <a:srgbClr val="252827"/>
                </a:solidFill>
                <a:latin typeface="Montserrat Light Bold"/>
              </a:rPr>
              <a:t>Reduzir os gastos com energia elétrica referente a iluminação</a:t>
            </a:r>
            <a:endParaRPr lang="en-US" sz="2175" spc="54">
              <a:solidFill>
                <a:srgbClr val="252827"/>
              </a:solidFill>
              <a:latin typeface="Montserrat Light Bold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650996" y="2670554"/>
            <a:ext cx="5565113" cy="4945893"/>
            <a:chOff x="0" y="0"/>
            <a:chExt cx="7420150" cy="6594524"/>
          </a:xfrm>
        </p:grpSpPr>
        <p:sp>
          <p:nvSpPr>
            <p:cNvPr id="11" name="TextBox 11"/>
            <p:cNvSpPr txBox="true"/>
            <p:nvPr/>
          </p:nvSpPr>
          <p:spPr>
            <a:xfrm>
              <a:off x="0" y="66675"/>
              <a:ext cx="7420150" cy="3049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Nossa </a:t>
              </a:r>
              <a:endParaRPr lang="en-US" sz="8000" spc="160">
                <a:solidFill>
                  <a:srgbClr val="F8CF2C"/>
                </a:solidFill>
                <a:latin typeface="Montserrat Classic Bold"/>
              </a:endParaRPr>
            </a:p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Solução:</a:t>
              </a:r>
              <a:endParaRPr lang="en-US" sz="8000" spc="160">
                <a:solidFill>
                  <a:srgbClr val="F8CF2C"/>
                </a:solidFill>
                <a:latin typeface="Montserrat Classic Bold"/>
              </a:endParaRPr>
            </a:p>
          </p:txBody>
        </p:sp>
        <p:sp>
          <p:nvSpPr>
            <p:cNvPr id="12" name="TextBox 12"/>
            <p:cNvSpPr txBox="true"/>
            <p:nvPr/>
          </p:nvSpPr>
          <p:spPr>
            <a:xfrm>
              <a:off x="0" y="3447464"/>
              <a:ext cx="7039150" cy="3147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Iluminação inteligente para </a:t>
              </a:r>
              <a:endParaRPr lang="en-US" sz="3600" spc="144">
                <a:solidFill>
                  <a:srgbClr val="FFFEE6"/>
                </a:solidFill>
                <a:latin typeface="Montserrat Classic Bold"/>
              </a:endParaRPr>
            </a:p>
            <a:p>
              <a:pPr algn="l"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escritórios corporativos</a:t>
              </a:r>
              <a:endParaRPr lang="en-US" sz="3600" spc="144">
                <a:solidFill>
                  <a:srgbClr val="FFFEE6"/>
                </a:solidFill>
                <a:latin typeface="Montserrat Classic Bold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103137" y="1028700"/>
            <a:ext cx="10156163" cy="3894469"/>
            <a:chOff x="0" y="0"/>
            <a:chExt cx="13541550" cy="5192625"/>
          </a:xfrm>
        </p:grpSpPr>
        <p:sp>
          <p:nvSpPr>
            <p:cNvPr id="3" name="TextBox 3"/>
            <p:cNvSpPr txBox="true"/>
            <p:nvPr/>
          </p:nvSpPr>
          <p:spPr>
            <a:xfrm>
              <a:off x="0" y="66675"/>
              <a:ext cx="13541550" cy="3049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Daylight Harvesting</a:t>
              </a:r>
              <a:endParaRPr lang="en-US" sz="8000" spc="160">
                <a:solidFill>
                  <a:srgbClr val="F8CF2C"/>
                </a:solidFill>
                <a:latin typeface="Montserrat Classic Bold"/>
              </a:endParaRPr>
            </a:p>
          </p:txBody>
        </p:sp>
        <p:sp>
          <p:nvSpPr>
            <p:cNvPr id="4" name="TextBox 4"/>
            <p:cNvSpPr txBox="true"/>
            <p:nvPr/>
          </p:nvSpPr>
          <p:spPr>
            <a:xfrm>
              <a:off x="0" y="4712565"/>
              <a:ext cx="13541550" cy="48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</a:p>
          </p:txBody>
        </p:sp>
        <p:sp>
          <p:nvSpPr>
            <p:cNvPr id="5" name="TextBox 5"/>
            <p:cNvSpPr txBox="true"/>
            <p:nvPr/>
          </p:nvSpPr>
          <p:spPr>
            <a:xfrm>
              <a:off x="0" y="3390901"/>
              <a:ext cx="135415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140">
                  <a:solidFill>
                    <a:srgbClr val="F8CF2C"/>
                  </a:solidFill>
                  <a:latin typeface="Montserrat Classic Bold"/>
                </a:rPr>
                <a:t>Tecnologia x Sustentabilidade</a:t>
              </a:r>
              <a:endParaRPr lang="en-US" sz="3500" spc="140">
                <a:solidFill>
                  <a:srgbClr val="F8CF2C"/>
                </a:solidFill>
                <a:latin typeface="Montserrat Classic Bold"/>
              </a:endParaRPr>
            </a:p>
          </p:txBody>
        </p:sp>
      </p:grpSp>
      <p:sp>
        <p:nvSpPr>
          <p:cNvPr id="6" name="TextBox 6"/>
          <p:cNvSpPr txBox="true"/>
          <p:nvPr/>
        </p:nvSpPr>
        <p:spPr>
          <a:xfrm>
            <a:off x="11941837" y="9681845"/>
            <a:ext cx="5965163" cy="2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650" spc="99">
                <a:solidFill>
                  <a:srgbClr val="FFFEE6"/>
                </a:solidFill>
                <a:latin typeface="Montserrat Classic"/>
              </a:rPr>
              <a:t>PHOS4</a:t>
            </a:r>
            <a:r>
              <a:rPr lang="en-US" sz="1700" spc="102">
                <a:solidFill>
                  <a:srgbClr val="FFFEE6"/>
                </a:solidFill>
                <a:latin typeface="Montserrat Classic"/>
              </a:rPr>
              <a:t> | 2020</a:t>
            </a:r>
            <a:endParaRPr lang="en-US" sz="1700" spc="102">
              <a:solidFill>
                <a:srgbClr val="FFFEE6"/>
              </a:solidFill>
              <a:latin typeface="Montserrat Classic"/>
            </a:endParaRPr>
          </a:p>
        </p:txBody>
      </p:sp>
      <p:sp>
        <p:nvSpPr>
          <p:cNvPr id="7" name="AutoShape 7"/>
          <p:cNvSpPr/>
          <p:nvPr/>
        </p:nvSpPr>
        <p:spPr>
          <a:xfrm rot="5400000">
            <a:off x="-2947576" y="1713122"/>
            <a:ext cx="11183272" cy="6860755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8" name="Picture 8"/>
          <p:cNvPicPr>
            <a:picLocks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748218" y="617265"/>
            <a:ext cx="6200723" cy="90524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1">
            <a:alphaModFix amt="15000"/>
          </a:blip>
          <a:srcRect t="9489" b="9489"/>
          <a:stretch>
            <a:fillRect/>
          </a:stretch>
        </p:blipFill>
        <p:spPr>
          <a:xfrm>
            <a:off x="481398" y="473436"/>
            <a:ext cx="17325203" cy="9340128"/>
          </a:xfrm>
          <a:prstGeom prst="rect">
            <a:avLst/>
          </a:prstGeom>
        </p:spPr>
      </p:pic>
      <p:sp>
        <p:nvSpPr>
          <p:cNvPr id="7" name="TextBox 7"/>
          <p:cNvSpPr txBox="true"/>
          <p:nvPr/>
        </p:nvSpPr>
        <p:spPr>
          <a:xfrm>
            <a:off x="11941837" y="9681845"/>
            <a:ext cx="5965163" cy="2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 spc="102">
                <a:solidFill>
                  <a:srgbClr val="FFFEE6"/>
                </a:solidFill>
                <a:latin typeface="Montserrat Classic"/>
              </a:rPr>
              <a:t>PHOS4 | 2020</a:t>
            </a:r>
            <a:endParaRPr lang="en-US" sz="1700" spc="102">
              <a:solidFill>
                <a:srgbClr val="FFFEE6"/>
              </a:solidFill>
              <a:latin typeface="Montserrat Classic"/>
            </a:endParaRPr>
          </a:p>
        </p:txBody>
      </p:sp>
      <p:pic>
        <p:nvPicPr>
          <p:cNvPr id="8" name="Gooee_LightView™_features-_Daylight_Harvesting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330" y="473710"/>
            <a:ext cx="17325340" cy="8995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false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186651" y="2089776"/>
            <a:ext cx="9562240" cy="796853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1028700" y="1028700"/>
            <a:ext cx="10156163" cy="2921649"/>
            <a:chOff x="0" y="0"/>
            <a:chExt cx="13541550" cy="3895531"/>
          </a:xfrm>
        </p:grpSpPr>
        <p:sp>
          <p:nvSpPr>
            <p:cNvPr id="4" name="TextBox 4"/>
            <p:cNvSpPr txBox="true"/>
            <p:nvPr/>
          </p:nvSpPr>
          <p:spPr>
            <a:xfrm>
              <a:off x="0" y="66675"/>
              <a:ext cx="13541550" cy="1558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252827"/>
                  </a:solidFill>
                  <a:latin typeface="Montserrat Classic Bold"/>
                </a:rPr>
                <a:t>Sensor Ultilizado:</a:t>
              </a:r>
              <a:endParaRPr lang="en-US" sz="8000" spc="160">
                <a:solidFill>
                  <a:srgbClr val="252827"/>
                </a:solidFill>
                <a:latin typeface="Montserrat Classic Bold"/>
              </a:endParaRPr>
            </a:p>
          </p:txBody>
        </p:sp>
        <p:sp>
          <p:nvSpPr>
            <p:cNvPr id="5" name="TextBox 5"/>
            <p:cNvSpPr txBox="true"/>
            <p:nvPr/>
          </p:nvSpPr>
          <p:spPr>
            <a:xfrm>
              <a:off x="0" y="3415471"/>
              <a:ext cx="13541550" cy="48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</a:p>
          </p:txBody>
        </p:sp>
        <p:sp>
          <p:nvSpPr>
            <p:cNvPr id="6" name="TextBox 6"/>
            <p:cNvSpPr txBox="true"/>
            <p:nvPr/>
          </p:nvSpPr>
          <p:spPr>
            <a:xfrm>
              <a:off x="0" y="1951567"/>
              <a:ext cx="13541550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5"/>
                </a:lnSpc>
              </a:pPr>
              <a:r>
                <a:rPr lang="en-US" sz="3450" spc="138">
                  <a:solidFill>
                    <a:srgbClr val="252827"/>
                  </a:solidFill>
                  <a:latin typeface="Montserrat Classic Bold"/>
                </a:rPr>
                <a:t>LDR - LIGHT DEPENDENT RESISTOR</a:t>
              </a:r>
              <a:endParaRPr lang="en-US" sz="3450" spc="138">
                <a:solidFill>
                  <a:srgbClr val="252827"/>
                </a:solidFill>
                <a:latin typeface="Montserrat Classic Bold"/>
              </a:endParaRPr>
            </a:p>
          </p:txBody>
        </p:sp>
      </p:grpSp>
      <p:sp>
        <p:nvSpPr>
          <p:cNvPr id="7" name="TextBox 7"/>
          <p:cNvSpPr txBox="true"/>
          <p:nvPr/>
        </p:nvSpPr>
        <p:spPr>
          <a:xfrm>
            <a:off x="11941837" y="9681845"/>
            <a:ext cx="5965163" cy="2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 spc="102">
                <a:solidFill>
                  <a:srgbClr val="252827"/>
                </a:solidFill>
                <a:latin typeface="Montserrat Classic"/>
              </a:rPr>
              <a:t>PHOS4 | 2020</a:t>
            </a:r>
            <a:endParaRPr lang="en-US" sz="1700" spc="102">
              <a:solidFill>
                <a:srgbClr val="252827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1438</Words>
  <Application>WPS Presentation</Application>
  <PresentationFormat>On-screen Show (4:3)</PresentationFormat>
  <Paragraphs>166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SimSun</vt:lpstr>
      <vt:lpstr>Wingdings</vt:lpstr>
      <vt:lpstr>Montserrat Classic Bold</vt:lpstr>
      <vt:lpstr>Gubbi</vt:lpstr>
      <vt:lpstr>Montserrat Classic</vt:lpstr>
      <vt:lpstr>Arimo</vt:lpstr>
      <vt:lpstr>Open Sans Extra Bold</vt:lpstr>
      <vt:lpstr>Montserrat Light Bold</vt:lpstr>
      <vt:lpstr>Montserrat Light</vt:lpstr>
      <vt:lpstr>微软雅黑</vt:lpstr>
      <vt:lpstr>Arial Unicode MS</vt:lpstr>
      <vt:lpstr>Calibri</vt:lpstr>
      <vt:lpstr>Trebuchet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Modern Business Presentation</dc:title>
  <dc:creator/>
  <cp:lastModifiedBy>natanista</cp:lastModifiedBy>
  <cp:revision>2</cp:revision>
  <dcterms:created xsi:type="dcterms:W3CDTF">2020-09-18T03:32:04Z</dcterms:created>
  <dcterms:modified xsi:type="dcterms:W3CDTF">2020-09-18T03:32:04Z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1033-11.1.0.9615</vt:lpwstr>
  </property>
</Properties>
</file>